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58" r:id="rId5"/>
    <p:sldId id="257" r:id="rId6"/>
    <p:sldId id="271" r:id="rId7"/>
    <p:sldId id="259" r:id="rId8"/>
    <p:sldId id="260" r:id="rId9"/>
    <p:sldId id="270" r:id="rId10"/>
    <p:sldId id="261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>
        <p:scale>
          <a:sx n="75" d="100"/>
          <a:sy n="75" d="100"/>
        </p:scale>
        <p:origin x="54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E6252E-D288-4322-B8D7-136D69D2DBCA}" type="doc">
      <dgm:prSet loTypeId="urn:microsoft.com/office/officeart/2005/8/layout/vList6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6238A302-2772-4008-B062-02C013A5D754}">
      <dgm:prSet phldrT="[Tekst]" custT="1"/>
      <dgm:spPr/>
      <dgm:t>
        <a:bodyPr/>
        <a:lstStyle/>
        <a:p>
          <a:r>
            <a:rPr lang="pl-PL" sz="3600" b="1" dirty="0">
              <a:latin typeface="Cambria" panose="02040503050406030204" pitchFamily="18" charset="0"/>
              <a:ea typeface="Cambria" panose="02040503050406030204" pitchFamily="18" charset="0"/>
            </a:rPr>
            <a:t>Pilotaż dla dorosłych</a:t>
          </a:r>
        </a:p>
      </dgm:t>
    </dgm:pt>
    <dgm:pt modelId="{4D022834-3AAE-4521-863C-1040B796730F}" type="parTrans" cxnId="{191E3E10-F601-4C6E-AD67-35DBD9400B91}">
      <dgm:prSet/>
      <dgm:spPr/>
      <dgm:t>
        <a:bodyPr/>
        <a:lstStyle/>
        <a:p>
          <a:endParaRPr lang="pl-PL"/>
        </a:p>
      </dgm:t>
    </dgm:pt>
    <dgm:pt modelId="{DCC549AF-782C-4916-A5FE-8021513B042A}" type="sibTrans" cxnId="{191E3E10-F601-4C6E-AD67-35DBD9400B91}">
      <dgm:prSet/>
      <dgm:spPr/>
      <dgm:t>
        <a:bodyPr/>
        <a:lstStyle/>
        <a:p>
          <a:endParaRPr lang="pl-PL"/>
        </a:p>
      </dgm:t>
    </dgm:pt>
    <dgm:pt modelId="{47DD849F-51CD-4FE6-8E3A-5BABD1D1EDB4}">
      <dgm:prSet phldrT="[Tekst]" custT="1"/>
      <dgm:spPr/>
      <dgm:t>
        <a:bodyPr/>
        <a:lstStyle/>
        <a:p>
          <a:r>
            <a:rPr lang="pl-PL" sz="3600" b="1" dirty="0">
              <a:latin typeface="Cambria" panose="02040503050406030204" pitchFamily="18" charset="0"/>
              <a:ea typeface="Cambria" panose="02040503050406030204" pitchFamily="18" charset="0"/>
            </a:rPr>
            <a:t>Pilotaż dla dzieci </a:t>
          </a:r>
          <a:br>
            <a:rPr lang="pl-PL" sz="3600" b="1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pl-PL" sz="3600" b="1" dirty="0">
              <a:latin typeface="Cambria" panose="02040503050406030204" pitchFamily="18" charset="0"/>
              <a:ea typeface="Cambria" panose="02040503050406030204" pitchFamily="18" charset="0"/>
            </a:rPr>
            <a:t>i młodzieży</a:t>
          </a:r>
        </a:p>
      </dgm:t>
    </dgm:pt>
    <dgm:pt modelId="{6310F5E0-4B9F-4893-BFCF-9520F3005D8B}" type="parTrans" cxnId="{B35B164C-8973-4D1D-8304-FC0ACCC32B3A}">
      <dgm:prSet/>
      <dgm:spPr/>
      <dgm:t>
        <a:bodyPr/>
        <a:lstStyle/>
        <a:p>
          <a:endParaRPr lang="pl-PL"/>
        </a:p>
      </dgm:t>
    </dgm:pt>
    <dgm:pt modelId="{D5A857F0-0206-409D-8F4B-F79ECD3748D9}" type="sibTrans" cxnId="{B35B164C-8973-4D1D-8304-FC0ACCC32B3A}">
      <dgm:prSet/>
      <dgm:spPr/>
      <dgm:t>
        <a:bodyPr/>
        <a:lstStyle/>
        <a:p>
          <a:endParaRPr lang="pl-PL"/>
        </a:p>
      </dgm:t>
    </dgm:pt>
    <dgm:pt modelId="{E4F5CC96-4D7C-4F32-9F9B-2EAAE90D93F3}">
      <dgm:prSet phldrT="[Tekst]" custT="1"/>
      <dgm:spPr/>
      <dgm:t>
        <a:bodyPr/>
        <a:lstStyle/>
        <a:p>
          <a:pPr>
            <a:buNone/>
          </a:pPr>
          <a:r>
            <a:rPr lang="pl-PL" sz="1600" dirty="0">
              <a:latin typeface="Cambria" panose="02040503050406030204" pitchFamily="18" charset="0"/>
              <a:ea typeface="Cambria" panose="02040503050406030204" pitchFamily="18" charset="0"/>
            </a:rPr>
            <a:t>I</a:t>
          </a:r>
          <a:r>
            <a:rPr lang="pl-PL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pl-PL" sz="1600" dirty="0">
              <a:latin typeface="Cambria" panose="02040503050406030204" pitchFamily="18" charset="0"/>
              <a:ea typeface="Cambria" panose="02040503050406030204" pitchFamily="18" charset="0"/>
            </a:rPr>
            <a:t>poziom referencyjny- psycholog, psychoterapeuta, terapeuta środowiskowy</a:t>
          </a:r>
        </a:p>
      </dgm:t>
    </dgm:pt>
    <dgm:pt modelId="{9BA00CFB-FF0A-46B4-9D2B-8C91846CCB26}" type="parTrans" cxnId="{2B4F3FF4-F719-402D-8904-7F23E07D9DB4}">
      <dgm:prSet/>
      <dgm:spPr/>
      <dgm:t>
        <a:bodyPr/>
        <a:lstStyle/>
        <a:p>
          <a:endParaRPr lang="pl-PL"/>
        </a:p>
      </dgm:t>
    </dgm:pt>
    <dgm:pt modelId="{DAEE122E-3760-4E7F-9D25-151DD8CE4497}" type="sibTrans" cxnId="{2B4F3FF4-F719-402D-8904-7F23E07D9DB4}">
      <dgm:prSet/>
      <dgm:spPr/>
      <dgm:t>
        <a:bodyPr/>
        <a:lstStyle/>
        <a:p>
          <a:endParaRPr lang="pl-PL"/>
        </a:p>
      </dgm:t>
    </dgm:pt>
    <dgm:pt modelId="{86E4B4BF-BA6D-450D-828B-DBE633B1D910}">
      <dgm:prSet custT="1"/>
      <dgm:spPr/>
      <dgm:t>
        <a:bodyPr/>
        <a:lstStyle/>
        <a:p>
          <a:r>
            <a:rPr lang="pl-PL" sz="1400" dirty="0">
              <a:latin typeface="Cambria" panose="02040503050406030204" pitchFamily="18" charset="0"/>
              <a:ea typeface="Cambria" panose="02040503050406030204" pitchFamily="18" charset="0"/>
            </a:rPr>
            <a:t>Oddział stacjonarny;</a:t>
          </a:r>
        </a:p>
      </dgm:t>
    </dgm:pt>
    <dgm:pt modelId="{9F8BB7F5-53F0-4273-9E1E-941250139FE2}" type="parTrans" cxnId="{3EC703FA-4780-4CB7-94B5-285E8BC76C90}">
      <dgm:prSet/>
      <dgm:spPr/>
      <dgm:t>
        <a:bodyPr/>
        <a:lstStyle/>
        <a:p>
          <a:endParaRPr lang="pl-PL"/>
        </a:p>
      </dgm:t>
    </dgm:pt>
    <dgm:pt modelId="{B66FEF5B-7811-4455-897C-E6BCE2993421}" type="sibTrans" cxnId="{3EC703FA-4780-4CB7-94B5-285E8BC76C90}">
      <dgm:prSet/>
      <dgm:spPr/>
      <dgm:t>
        <a:bodyPr/>
        <a:lstStyle/>
        <a:p>
          <a:endParaRPr lang="pl-PL"/>
        </a:p>
      </dgm:t>
    </dgm:pt>
    <dgm:pt modelId="{35D9DFA8-C448-4D9B-A2A0-6B48A6BD95AE}">
      <dgm:prSet custT="1"/>
      <dgm:spPr/>
      <dgm:t>
        <a:bodyPr/>
        <a:lstStyle/>
        <a:p>
          <a:r>
            <a:rPr lang="pl-PL" sz="1400" dirty="0">
              <a:latin typeface="Cambria" panose="02040503050406030204" pitchFamily="18" charset="0"/>
              <a:ea typeface="Cambria" panose="02040503050406030204" pitchFamily="18" charset="0"/>
            </a:rPr>
            <a:t>Oddział dzienny;</a:t>
          </a:r>
        </a:p>
      </dgm:t>
    </dgm:pt>
    <dgm:pt modelId="{743CFAFC-432A-45E7-A09B-E91029DC01E5}" type="parTrans" cxnId="{A6365CC2-12B8-4B9B-BB73-26105FF0C267}">
      <dgm:prSet/>
      <dgm:spPr/>
      <dgm:t>
        <a:bodyPr/>
        <a:lstStyle/>
        <a:p>
          <a:endParaRPr lang="pl-PL"/>
        </a:p>
      </dgm:t>
    </dgm:pt>
    <dgm:pt modelId="{87AB0E7F-A0A5-427C-92B9-A7F8C418AB78}" type="sibTrans" cxnId="{A6365CC2-12B8-4B9B-BB73-26105FF0C267}">
      <dgm:prSet/>
      <dgm:spPr/>
      <dgm:t>
        <a:bodyPr/>
        <a:lstStyle/>
        <a:p>
          <a:endParaRPr lang="pl-PL"/>
        </a:p>
      </dgm:t>
    </dgm:pt>
    <dgm:pt modelId="{904B7AB3-0BD7-4934-84D1-59D709CC5B44}">
      <dgm:prSet custT="1"/>
      <dgm:spPr/>
      <dgm:t>
        <a:bodyPr/>
        <a:lstStyle/>
        <a:p>
          <a:r>
            <a:rPr lang="pl-PL" sz="1400" dirty="0">
              <a:latin typeface="Cambria" panose="02040503050406030204" pitchFamily="18" charset="0"/>
              <a:ea typeface="Cambria" panose="02040503050406030204" pitchFamily="18" charset="0"/>
            </a:rPr>
            <a:t>Poradnia zdrowia psychicznego;</a:t>
          </a:r>
        </a:p>
      </dgm:t>
    </dgm:pt>
    <dgm:pt modelId="{95CA63A1-3B03-4331-9107-20A6CCBD1003}" type="parTrans" cxnId="{41DD1417-E5D9-4D31-9F9B-3A2A576F66BF}">
      <dgm:prSet/>
      <dgm:spPr/>
      <dgm:t>
        <a:bodyPr/>
        <a:lstStyle/>
        <a:p>
          <a:endParaRPr lang="pl-PL"/>
        </a:p>
      </dgm:t>
    </dgm:pt>
    <dgm:pt modelId="{53E65707-339C-4DEF-B00C-2D73CF56AA65}" type="sibTrans" cxnId="{41DD1417-E5D9-4D31-9F9B-3A2A576F66BF}">
      <dgm:prSet/>
      <dgm:spPr/>
      <dgm:t>
        <a:bodyPr/>
        <a:lstStyle/>
        <a:p>
          <a:endParaRPr lang="pl-PL"/>
        </a:p>
      </dgm:t>
    </dgm:pt>
    <dgm:pt modelId="{E6DC8FDC-AEF4-4BF2-855E-D2D0F2360280}">
      <dgm:prSet custT="1"/>
      <dgm:spPr/>
      <dgm:t>
        <a:bodyPr/>
        <a:lstStyle/>
        <a:p>
          <a:r>
            <a:rPr lang="pl-PL" sz="1400" dirty="0">
              <a:latin typeface="Cambria" panose="02040503050406030204" pitchFamily="18" charset="0"/>
              <a:ea typeface="Cambria" panose="02040503050406030204" pitchFamily="18" charset="0"/>
            </a:rPr>
            <a:t>Zespół Leczenia Środowiskowego</a:t>
          </a:r>
          <a:r>
            <a:rPr lang="pl-PL" sz="20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C15EB3B0-C30D-4C3E-978A-8FD142514946}" type="parTrans" cxnId="{27434D96-93CD-46DC-A0E4-74750B820C75}">
      <dgm:prSet/>
      <dgm:spPr/>
      <dgm:t>
        <a:bodyPr/>
        <a:lstStyle/>
        <a:p>
          <a:endParaRPr lang="pl-PL"/>
        </a:p>
      </dgm:t>
    </dgm:pt>
    <dgm:pt modelId="{66FE869F-9077-43C9-AB08-C8B83E0FEDFC}" type="sibTrans" cxnId="{27434D96-93CD-46DC-A0E4-74750B820C75}">
      <dgm:prSet/>
      <dgm:spPr/>
      <dgm:t>
        <a:bodyPr/>
        <a:lstStyle/>
        <a:p>
          <a:endParaRPr lang="pl-PL"/>
        </a:p>
      </dgm:t>
    </dgm:pt>
    <dgm:pt modelId="{B239C362-2614-4193-86F4-F360992A9241}">
      <dgm:prSet phldrT="[Tekst]" custT="1"/>
      <dgm:spPr/>
      <dgm:t>
        <a:bodyPr/>
        <a:lstStyle/>
        <a:p>
          <a:pPr>
            <a:buNone/>
          </a:pPr>
          <a:r>
            <a:rPr lang="pl-PL" sz="1400" dirty="0">
              <a:latin typeface="Cambria" panose="02040503050406030204" pitchFamily="18" charset="0"/>
              <a:ea typeface="Cambria" panose="02040503050406030204" pitchFamily="18" charset="0"/>
            </a:rPr>
            <a:t>Punkt Zgłoszeniowo-Koordynacyjny;</a:t>
          </a:r>
        </a:p>
      </dgm:t>
    </dgm:pt>
    <dgm:pt modelId="{5C4DE25B-0564-40FF-9F6C-9D190D76FF28}" type="parTrans" cxnId="{A2895420-0BE2-4DFC-B8FA-44154A60713F}">
      <dgm:prSet/>
      <dgm:spPr/>
      <dgm:t>
        <a:bodyPr/>
        <a:lstStyle/>
        <a:p>
          <a:endParaRPr lang="pl-PL"/>
        </a:p>
      </dgm:t>
    </dgm:pt>
    <dgm:pt modelId="{A7C4A7B3-CD22-42BD-BA22-0604641DB0CC}" type="sibTrans" cxnId="{A2895420-0BE2-4DFC-B8FA-44154A60713F}">
      <dgm:prSet/>
      <dgm:spPr/>
      <dgm:t>
        <a:bodyPr/>
        <a:lstStyle/>
        <a:p>
          <a:endParaRPr lang="pl-PL"/>
        </a:p>
      </dgm:t>
    </dgm:pt>
    <dgm:pt modelId="{6E2BB369-5EC1-4CB5-96D2-6ACFE43A8F79}">
      <dgm:prSet phldrT="[Tekst]" custT="1"/>
      <dgm:spPr/>
      <dgm:t>
        <a:bodyPr/>
        <a:lstStyle/>
        <a:p>
          <a:pPr>
            <a:buNone/>
          </a:pPr>
          <a:r>
            <a:rPr lang="pl-PL" sz="1600" dirty="0">
              <a:latin typeface="Cambria" panose="02040503050406030204" pitchFamily="18" charset="0"/>
              <a:ea typeface="Cambria" panose="02040503050406030204" pitchFamily="18" charset="0"/>
            </a:rPr>
            <a:t>III poziom referencyjny- oddział dzienny, oddział całodobowy, poradnia przyszpitalna dla przyjęć planowych lub nagłych</a:t>
          </a:r>
        </a:p>
      </dgm:t>
    </dgm:pt>
    <dgm:pt modelId="{211DDB3A-BACC-4829-B0AE-51D722155227}" type="parTrans" cxnId="{725CAB7B-89CE-4331-B3FC-F90A584FA122}">
      <dgm:prSet/>
      <dgm:spPr/>
      <dgm:t>
        <a:bodyPr/>
        <a:lstStyle/>
        <a:p>
          <a:endParaRPr lang="pl-PL"/>
        </a:p>
      </dgm:t>
    </dgm:pt>
    <dgm:pt modelId="{D6899259-B669-479D-BCB0-B29F57E930A1}" type="sibTrans" cxnId="{725CAB7B-89CE-4331-B3FC-F90A584FA122}">
      <dgm:prSet/>
      <dgm:spPr/>
      <dgm:t>
        <a:bodyPr/>
        <a:lstStyle/>
        <a:p>
          <a:endParaRPr lang="pl-PL"/>
        </a:p>
      </dgm:t>
    </dgm:pt>
    <dgm:pt modelId="{5CD724DA-D793-4764-83B6-A18126087640}">
      <dgm:prSet phldrT="[Tekst]" custT="1"/>
      <dgm:spPr/>
      <dgm:t>
        <a:bodyPr/>
        <a:lstStyle/>
        <a:p>
          <a:pPr>
            <a:buNone/>
          </a:pPr>
          <a:r>
            <a:rPr lang="pl-PL" sz="1600" dirty="0">
              <a:latin typeface="Cambria" panose="02040503050406030204" pitchFamily="18" charset="0"/>
              <a:ea typeface="Cambria" panose="02040503050406030204" pitchFamily="18" charset="0"/>
            </a:rPr>
            <a:t>II poziom referencyjny- psychiatra dzieci i młodzieży, oddział dzienny, zespół leczenia środowiskowego</a:t>
          </a:r>
        </a:p>
      </dgm:t>
    </dgm:pt>
    <dgm:pt modelId="{7F47DAA6-9556-4D79-BBA4-57378A71F145}" type="parTrans" cxnId="{ED5DB396-2D60-43CA-97EB-0AA8B6DB9787}">
      <dgm:prSet/>
      <dgm:spPr/>
      <dgm:t>
        <a:bodyPr/>
        <a:lstStyle/>
        <a:p>
          <a:endParaRPr lang="pl-PL"/>
        </a:p>
      </dgm:t>
    </dgm:pt>
    <dgm:pt modelId="{5B077CB5-07AB-4623-9470-968773C0C136}" type="sibTrans" cxnId="{ED5DB396-2D60-43CA-97EB-0AA8B6DB9787}">
      <dgm:prSet/>
      <dgm:spPr/>
      <dgm:t>
        <a:bodyPr/>
        <a:lstStyle/>
        <a:p>
          <a:endParaRPr lang="pl-PL"/>
        </a:p>
      </dgm:t>
    </dgm:pt>
    <dgm:pt modelId="{7BFE5074-DC45-441E-8866-A57E06F4ACBF}" type="pres">
      <dgm:prSet presAssocID="{95E6252E-D288-4322-B8D7-136D69D2DBCA}" presName="Name0" presStyleCnt="0">
        <dgm:presLayoutVars>
          <dgm:dir/>
          <dgm:animLvl val="lvl"/>
          <dgm:resizeHandles/>
        </dgm:presLayoutVars>
      </dgm:prSet>
      <dgm:spPr/>
    </dgm:pt>
    <dgm:pt modelId="{AC9B90BE-8B56-4501-A8D0-C838C377DD7C}" type="pres">
      <dgm:prSet presAssocID="{6238A302-2772-4008-B062-02C013A5D754}" presName="linNode" presStyleCnt="0"/>
      <dgm:spPr/>
    </dgm:pt>
    <dgm:pt modelId="{1B24382D-4B5E-4DE8-B5CD-B5E8C3DAD518}" type="pres">
      <dgm:prSet presAssocID="{6238A302-2772-4008-B062-02C013A5D754}" presName="parentShp" presStyleLbl="node1" presStyleIdx="0" presStyleCnt="2" custLinFactNeighborX="0" custLinFactNeighborY="513">
        <dgm:presLayoutVars>
          <dgm:bulletEnabled val="1"/>
        </dgm:presLayoutVars>
      </dgm:prSet>
      <dgm:spPr/>
    </dgm:pt>
    <dgm:pt modelId="{40F13303-F719-4DEC-ABD3-6E610AFDE91A}" type="pres">
      <dgm:prSet presAssocID="{6238A302-2772-4008-B062-02C013A5D754}" presName="childShp" presStyleLbl="bgAccFollowNode1" presStyleIdx="0" presStyleCnt="2">
        <dgm:presLayoutVars>
          <dgm:bulletEnabled val="1"/>
        </dgm:presLayoutVars>
      </dgm:prSet>
      <dgm:spPr/>
    </dgm:pt>
    <dgm:pt modelId="{D3BFD71E-D84E-4B8D-9256-A4EF288A309A}" type="pres">
      <dgm:prSet presAssocID="{DCC549AF-782C-4916-A5FE-8021513B042A}" presName="spacing" presStyleCnt="0"/>
      <dgm:spPr/>
    </dgm:pt>
    <dgm:pt modelId="{8F3B0228-E769-438C-B011-9B0AC6520E26}" type="pres">
      <dgm:prSet presAssocID="{47DD849F-51CD-4FE6-8E3A-5BABD1D1EDB4}" presName="linNode" presStyleCnt="0"/>
      <dgm:spPr/>
    </dgm:pt>
    <dgm:pt modelId="{CB814098-9B1A-45DF-8D62-BD96BDF4B742}" type="pres">
      <dgm:prSet presAssocID="{47DD849F-51CD-4FE6-8E3A-5BABD1D1EDB4}" presName="parentShp" presStyleLbl="node1" presStyleIdx="1" presStyleCnt="2">
        <dgm:presLayoutVars>
          <dgm:bulletEnabled val="1"/>
        </dgm:presLayoutVars>
      </dgm:prSet>
      <dgm:spPr/>
    </dgm:pt>
    <dgm:pt modelId="{AB974436-FDD3-4BEC-85C4-D8A7C2BD4633}" type="pres">
      <dgm:prSet presAssocID="{47DD849F-51CD-4FE6-8E3A-5BABD1D1EDB4}" presName="childShp" presStyleLbl="bgAccFollowNode1" presStyleIdx="1" presStyleCnt="2" custScaleY="187307" custLinFactNeighborY="184">
        <dgm:presLayoutVars>
          <dgm:bulletEnabled val="1"/>
        </dgm:presLayoutVars>
      </dgm:prSet>
      <dgm:spPr/>
    </dgm:pt>
  </dgm:ptLst>
  <dgm:cxnLst>
    <dgm:cxn modelId="{191E3E10-F601-4C6E-AD67-35DBD9400B91}" srcId="{95E6252E-D288-4322-B8D7-136D69D2DBCA}" destId="{6238A302-2772-4008-B062-02C013A5D754}" srcOrd="0" destOrd="0" parTransId="{4D022834-3AAE-4521-863C-1040B796730F}" sibTransId="{DCC549AF-782C-4916-A5FE-8021513B042A}"/>
    <dgm:cxn modelId="{41DD1417-E5D9-4D31-9F9B-3A2A576F66BF}" srcId="{6238A302-2772-4008-B062-02C013A5D754}" destId="{904B7AB3-0BD7-4934-84D1-59D709CC5B44}" srcOrd="3" destOrd="0" parTransId="{95CA63A1-3B03-4331-9107-20A6CCBD1003}" sibTransId="{53E65707-339C-4DEF-B00C-2D73CF56AA65}"/>
    <dgm:cxn modelId="{4433F31A-B3E6-4995-8D31-98FA4B25769C}" type="presOf" srcId="{86E4B4BF-BA6D-450D-828B-DBE633B1D910}" destId="{40F13303-F719-4DEC-ABD3-6E610AFDE91A}" srcOrd="0" destOrd="1" presId="urn:microsoft.com/office/officeart/2005/8/layout/vList6"/>
    <dgm:cxn modelId="{A2895420-0BE2-4DFC-B8FA-44154A60713F}" srcId="{6238A302-2772-4008-B062-02C013A5D754}" destId="{B239C362-2614-4193-86F4-F360992A9241}" srcOrd="0" destOrd="0" parTransId="{5C4DE25B-0564-40FF-9F6C-9D190D76FF28}" sibTransId="{A7C4A7B3-CD22-42BD-BA22-0604641DB0CC}"/>
    <dgm:cxn modelId="{BB158236-DB48-4FBB-AD93-FED29AC97B18}" type="presOf" srcId="{35D9DFA8-C448-4D9B-A2A0-6B48A6BD95AE}" destId="{40F13303-F719-4DEC-ABD3-6E610AFDE91A}" srcOrd="0" destOrd="2" presId="urn:microsoft.com/office/officeart/2005/8/layout/vList6"/>
    <dgm:cxn modelId="{C112B13E-D51D-4B18-9E76-31732ED52C33}" type="presOf" srcId="{B239C362-2614-4193-86F4-F360992A9241}" destId="{40F13303-F719-4DEC-ABD3-6E610AFDE91A}" srcOrd="0" destOrd="0" presId="urn:microsoft.com/office/officeart/2005/8/layout/vList6"/>
    <dgm:cxn modelId="{B35B164C-8973-4D1D-8304-FC0ACCC32B3A}" srcId="{95E6252E-D288-4322-B8D7-136D69D2DBCA}" destId="{47DD849F-51CD-4FE6-8E3A-5BABD1D1EDB4}" srcOrd="1" destOrd="0" parTransId="{6310F5E0-4B9F-4893-BFCF-9520F3005D8B}" sibTransId="{D5A857F0-0206-409D-8F4B-F79ECD3748D9}"/>
    <dgm:cxn modelId="{2328CC4F-B4A3-4008-95E1-24CD29B07FAF}" type="presOf" srcId="{95E6252E-D288-4322-B8D7-136D69D2DBCA}" destId="{7BFE5074-DC45-441E-8866-A57E06F4ACBF}" srcOrd="0" destOrd="0" presId="urn:microsoft.com/office/officeart/2005/8/layout/vList6"/>
    <dgm:cxn modelId="{7C08AD5A-5204-49B9-B707-CBB7F7E3FC3E}" type="presOf" srcId="{6E2BB369-5EC1-4CB5-96D2-6ACFE43A8F79}" destId="{AB974436-FDD3-4BEC-85C4-D8A7C2BD4633}" srcOrd="0" destOrd="2" presId="urn:microsoft.com/office/officeart/2005/8/layout/vList6"/>
    <dgm:cxn modelId="{725CAB7B-89CE-4331-B3FC-F90A584FA122}" srcId="{47DD849F-51CD-4FE6-8E3A-5BABD1D1EDB4}" destId="{6E2BB369-5EC1-4CB5-96D2-6ACFE43A8F79}" srcOrd="2" destOrd="0" parTransId="{211DDB3A-BACC-4829-B0AE-51D722155227}" sibTransId="{D6899259-B669-479D-BCB0-B29F57E930A1}"/>
    <dgm:cxn modelId="{71C9C18C-6402-4979-AA15-0D2D13BAD2E2}" type="presOf" srcId="{E4F5CC96-4D7C-4F32-9F9B-2EAAE90D93F3}" destId="{AB974436-FDD3-4BEC-85C4-D8A7C2BD4633}" srcOrd="0" destOrd="0" presId="urn:microsoft.com/office/officeart/2005/8/layout/vList6"/>
    <dgm:cxn modelId="{27434D96-93CD-46DC-A0E4-74750B820C75}" srcId="{6238A302-2772-4008-B062-02C013A5D754}" destId="{E6DC8FDC-AEF4-4BF2-855E-D2D0F2360280}" srcOrd="4" destOrd="0" parTransId="{C15EB3B0-C30D-4C3E-978A-8FD142514946}" sibTransId="{66FE869F-9077-43C9-AB08-C8B83E0FEDFC}"/>
    <dgm:cxn modelId="{ED5DB396-2D60-43CA-97EB-0AA8B6DB9787}" srcId="{47DD849F-51CD-4FE6-8E3A-5BABD1D1EDB4}" destId="{5CD724DA-D793-4764-83B6-A18126087640}" srcOrd="1" destOrd="0" parTransId="{7F47DAA6-9556-4D79-BBA4-57378A71F145}" sibTransId="{5B077CB5-07AB-4623-9470-968773C0C136}"/>
    <dgm:cxn modelId="{EA148CC1-CBBA-4CCE-8C95-708ABAC29C6B}" type="presOf" srcId="{6238A302-2772-4008-B062-02C013A5D754}" destId="{1B24382D-4B5E-4DE8-B5CD-B5E8C3DAD518}" srcOrd="0" destOrd="0" presId="urn:microsoft.com/office/officeart/2005/8/layout/vList6"/>
    <dgm:cxn modelId="{A6365CC2-12B8-4B9B-BB73-26105FF0C267}" srcId="{6238A302-2772-4008-B062-02C013A5D754}" destId="{35D9DFA8-C448-4D9B-A2A0-6B48A6BD95AE}" srcOrd="2" destOrd="0" parTransId="{743CFAFC-432A-45E7-A09B-E91029DC01E5}" sibTransId="{87AB0E7F-A0A5-427C-92B9-A7F8C418AB78}"/>
    <dgm:cxn modelId="{EF55D4DA-3AB3-4DAD-825E-3B0904E3DE2A}" type="presOf" srcId="{47DD849F-51CD-4FE6-8E3A-5BABD1D1EDB4}" destId="{CB814098-9B1A-45DF-8D62-BD96BDF4B742}" srcOrd="0" destOrd="0" presId="urn:microsoft.com/office/officeart/2005/8/layout/vList6"/>
    <dgm:cxn modelId="{225354E1-5816-4B6C-92B3-F8BF3E29199F}" type="presOf" srcId="{5CD724DA-D793-4764-83B6-A18126087640}" destId="{AB974436-FDD3-4BEC-85C4-D8A7C2BD4633}" srcOrd="0" destOrd="1" presId="urn:microsoft.com/office/officeart/2005/8/layout/vList6"/>
    <dgm:cxn modelId="{37060EF1-04EB-4139-B03B-1FFC2AE29C02}" type="presOf" srcId="{904B7AB3-0BD7-4934-84D1-59D709CC5B44}" destId="{40F13303-F719-4DEC-ABD3-6E610AFDE91A}" srcOrd="0" destOrd="3" presId="urn:microsoft.com/office/officeart/2005/8/layout/vList6"/>
    <dgm:cxn modelId="{2B4F3FF4-F719-402D-8904-7F23E07D9DB4}" srcId="{47DD849F-51CD-4FE6-8E3A-5BABD1D1EDB4}" destId="{E4F5CC96-4D7C-4F32-9F9B-2EAAE90D93F3}" srcOrd="0" destOrd="0" parTransId="{9BA00CFB-FF0A-46B4-9D2B-8C91846CCB26}" sibTransId="{DAEE122E-3760-4E7F-9D25-151DD8CE4497}"/>
    <dgm:cxn modelId="{89293AF7-E82E-4F6F-9BBA-D7C7572B89EE}" type="presOf" srcId="{E6DC8FDC-AEF4-4BF2-855E-D2D0F2360280}" destId="{40F13303-F719-4DEC-ABD3-6E610AFDE91A}" srcOrd="0" destOrd="4" presId="urn:microsoft.com/office/officeart/2005/8/layout/vList6"/>
    <dgm:cxn modelId="{3EC703FA-4780-4CB7-94B5-285E8BC76C90}" srcId="{6238A302-2772-4008-B062-02C013A5D754}" destId="{86E4B4BF-BA6D-450D-828B-DBE633B1D910}" srcOrd="1" destOrd="0" parTransId="{9F8BB7F5-53F0-4273-9E1E-941250139FE2}" sibTransId="{B66FEF5B-7811-4455-897C-E6BCE2993421}"/>
    <dgm:cxn modelId="{9661365F-8892-4147-B1D3-A1E52F629E9F}" type="presParOf" srcId="{7BFE5074-DC45-441E-8866-A57E06F4ACBF}" destId="{AC9B90BE-8B56-4501-A8D0-C838C377DD7C}" srcOrd="0" destOrd="0" presId="urn:microsoft.com/office/officeart/2005/8/layout/vList6"/>
    <dgm:cxn modelId="{4CABDBBA-29F6-4298-A2DB-75A5526B75F4}" type="presParOf" srcId="{AC9B90BE-8B56-4501-A8D0-C838C377DD7C}" destId="{1B24382D-4B5E-4DE8-B5CD-B5E8C3DAD518}" srcOrd="0" destOrd="0" presId="urn:microsoft.com/office/officeart/2005/8/layout/vList6"/>
    <dgm:cxn modelId="{DA1CE1BC-220C-4578-9B58-80CD84A8AC49}" type="presParOf" srcId="{AC9B90BE-8B56-4501-A8D0-C838C377DD7C}" destId="{40F13303-F719-4DEC-ABD3-6E610AFDE91A}" srcOrd="1" destOrd="0" presId="urn:microsoft.com/office/officeart/2005/8/layout/vList6"/>
    <dgm:cxn modelId="{29B5E137-31E9-46B2-AA98-9D558346333D}" type="presParOf" srcId="{7BFE5074-DC45-441E-8866-A57E06F4ACBF}" destId="{D3BFD71E-D84E-4B8D-9256-A4EF288A309A}" srcOrd="1" destOrd="0" presId="urn:microsoft.com/office/officeart/2005/8/layout/vList6"/>
    <dgm:cxn modelId="{82A5CE86-0D94-4501-973B-81A03B590DB2}" type="presParOf" srcId="{7BFE5074-DC45-441E-8866-A57E06F4ACBF}" destId="{8F3B0228-E769-438C-B011-9B0AC6520E26}" srcOrd="2" destOrd="0" presId="urn:microsoft.com/office/officeart/2005/8/layout/vList6"/>
    <dgm:cxn modelId="{69857EB4-5115-45F7-AF9A-F3034408AA9B}" type="presParOf" srcId="{8F3B0228-E769-438C-B011-9B0AC6520E26}" destId="{CB814098-9B1A-45DF-8D62-BD96BDF4B742}" srcOrd="0" destOrd="0" presId="urn:microsoft.com/office/officeart/2005/8/layout/vList6"/>
    <dgm:cxn modelId="{AE7FD0A7-F24A-4B15-AE38-CEEAA1EA1904}" type="presParOf" srcId="{8F3B0228-E769-438C-B011-9B0AC6520E26}" destId="{AB974436-FDD3-4BEC-85C4-D8A7C2BD463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707482-619E-4CED-817F-1244FB5EB114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DD672BB-330D-46FE-8F59-682C8FB72ABF}">
      <dgm:prSet phldrT="[Tekst]"/>
      <dgm:spPr>
        <a:solidFill>
          <a:srgbClr val="002060"/>
        </a:solidFill>
      </dgm:spPr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90.000 psychiatrów w Europie</a:t>
          </a:r>
        </a:p>
      </dgm:t>
    </dgm:pt>
    <dgm:pt modelId="{9EEDCAAD-4BCF-4277-9338-5F94AC70A250}" type="parTrans" cxnId="{EC92A129-C377-45CC-9AA8-5B0902FA3223}">
      <dgm:prSet/>
      <dgm:spPr/>
      <dgm:t>
        <a:bodyPr/>
        <a:lstStyle/>
        <a:p>
          <a:endParaRPr lang="pl-PL"/>
        </a:p>
      </dgm:t>
    </dgm:pt>
    <dgm:pt modelId="{A62F05FE-156B-4F35-9FC8-D3DB80C5E6F4}" type="sibTrans" cxnId="{EC92A129-C377-45CC-9AA8-5B0902FA3223}">
      <dgm:prSet/>
      <dgm:spPr/>
      <dgm:t>
        <a:bodyPr/>
        <a:lstStyle/>
        <a:p>
          <a:endParaRPr lang="pl-PL"/>
        </a:p>
      </dgm:t>
    </dgm:pt>
    <dgm:pt modelId="{B9FC0D1E-629F-4746-890C-1AABB06A8B62}">
      <dgm:prSet phldrT="[Tekst]"/>
      <dgm:spPr>
        <a:solidFill>
          <a:srgbClr val="C00000"/>
        </a:solidFill>
      </dgm:spPr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Polska </a:t>
          </a:r>
          <a:r>
            <a:rPr lang="pl-PL" baseline="0" dirty="0">
              <a:latin typeface="Cambria" panose="02040503050406030204" pitchFamily="18" charset="0"/>
              <a:ea typeface="Cambria" panose="02040503050406030204" pitchFamily="18" charset="0"/>
            </a:rPr>
            <a:t>ma jedną z najmniejszych liczb psychiatrów na kraj (około 90 na milion osób). Mniej ma tylko Bułgaria (76 psychiatrów)</a:t>
          </a:r>
          <a:endParaRPr lang="pl-PL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74720C8-3795-4213-A053-FFA09C5CEE15}" type="parTrans" cxnId="{9ABF6155-05E3-4B0C-A71B-A2DD95436796}">
      <dgm:prSet/>
      <dgm:spPr/>
      <dgm:t>
        <a:bodyPr/>
        <a:lstStyle/>
        <a:p>
          <a:endParaRPr lang="pl-PL"/>
        </a:p>
      </dgm:t>
    </dgm:pt>
    <dgm:pt modelId="{74F620EF-A914-484E-A133-32BD6406EC11}" type="sibTrans" cxnId="{9ABF6155-05E3-4B0C-A71B-A2DD95436796}">
      <dgm:prSet/>
      <dgm:spPr/>
      <dgm:t>
        <a:bodyPr/>
        <a:lstStyle/>
        <a:p>
          <a:endParaRPr lang="pl-PL"/>
        </a:p>
      </dgm:t>
    </dgm:pt>
    <dgm:pt modelId="{17E8F10D-0DD9-4078-BFCF-40337AF9C4D4}">
      <dgm:prSet phldrT="[Tekst]"/>
      <dgm:spPr/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Niemcy mają około 21% psychiatrów Europy (18600 lekarzy/ 223 na milion mieszkańców)</a:t>
          </a:r>
        </a:p>
      </dgm:t>
    </dgm:pt>
    <dgm:pt modelId="{5DA05E7E-F5CA-416A-8FDA-0FADE43EEC96}" type="parTrans" cxnId="{FE429C8D-EEA9-48FC-B815-B55DFDD89B8C}">
      <dgm:prSet/>
      <dgm:spPr/>
      <dgm:t>
        <a:bodyPr/>
        <a:lstStyle/>
        <a:p>
          <a:endParaRPr lang="pl-PL"/>
        </a:p>
      </dgm:t>
    </dgm:pt>
    <dgm:pt modelId="{995B0AE0-058E-4271-BDB0-22FEA74CE48B}" type="sibTrans" cxnId="{FE429C8D-EEA9-48FC-B815-B55DFDD89B8C}">
      <dgm:prSet/>
      <dgm:spPr/>
      <dgm:t>
        <a:bodyPr/>
        <a:lstStyle/>
        <a:p>
          <a:endParaRPr lang="pl-PL"/>
        </a:p>
      </dgm:t>
    </dgm:pt>
    <dgm:pt modelId="{10B341DF-1FA5-4452-89AF-49086D354468}">
      <dgm:prSet phldrT="[Tekst]"/>
      <dgm:spPr/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Francja- 15200 psychiatrów (17% zasobów Europy 228/ milion mieszkańców)</a:t>
          </a:r>
        </a:p>
      </dgm:t>
    </dgm:pt>
    <dgm:pt modelId="{2CF736FB-5337-4AF1-9C9A-62ED8AC33914}" type="parTrans" cxnId="{16CE7CAA-46B8-49D9-BBA9-EDF90AE283CD}">
      <dgm:prSet/>
      <dgm:spPr/>
      <dgm:t>
        <a:bodyPr/>
        <a:lstStyle/>
        <a:p>
          <a:endParaRPr lang="pl-PL"/>
        </a:p>
      </dgm:t>
    </dgm:pt>
    <dgm:pt modelId="{A1A5BCFA-B78A-4244-9395-1F6C60FA0E97}" type="sibTrans" cxnId="{16CE7CAA-46B8-49D9-BBA9-EDF90AE283CD}">
      <dgm:prSet/>
      <dgm:spPr/>
      <dgm:t>
        <a:bodyPr/>
        <a:lstStyle/>
        <a:p>
          <a:endParaRPr lang="pl-PL"/>
        </a:p>
      </dgm:t>
    </dgm:pt>
    <dgm:pt modelId="{E1929B4F-FB82-4EC2-A8D1-C016D3F41550}">
      <dgm:prSet phldrT="[Tekst]"/>
      <dgm:spPr/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Najwięcej psychiatrów ma Finlandia </a:t>
          </a:r>
          <a:b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(236 na milion osób)</a:t>
          </a:r>
        </a:p>
      </dgm:t>
    </dgm:pt>
    <dgm:pt modelId="{FD69190E-B5CB-4159-B20C-5CE618E7666E}" type="parTrans" cxnId="{1032A3BE-DDF2-474A-BC8A-B3DBB396CB0E}">
      <dgm:prSet/>
      <dgm:spPr/>
      <dgm:t>
        <a:bodyPr/>
        <a:lstStyle/>
        <a:p>
          <a:endParaRPr lang="pl-PL"/>
        </a:p>
      </dgm:t>
    </dgm:pt>
    <dgm:pt modelId="{02BFA1DC-5308-4682-BC19-CC2238B33BE5}" type="sibTrans" cxnId="{1032A3BE-DDF2-474A-BC8A-B3DBB396CB0E}">
      <dgm:prSet/>
      <dgm:spPr/>
      <dgm:t>
        <a:bodyPr/>
        <a:lstStyle/>
        <a:p>
          <a:endParaRPr lang="pl-PL"/>
        </a:p>
      </dgm:t>
    </dgm:pt>
    <dgm:pt modelId="{BDAF6CE6-FCB3-4BFB-A33F-31BC55C4B211}">
      <dgm:prSet phldrT="[Tekst]"/>
      <dgm:spPr/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Włochy- 10800 psychiatrów (12% zasobów Europy) </a:t>
          </a:r>
        </a:p>
      </dgm:t>
    </dgm:pt>
    <dgm:pt modelId="{72CE5CE7-783E-4072-8B92-9B6542B7B756}" type="parTrans" cxnId="{49F6F82B-4552-49E6-9955-685F9DFEADDF}">
      <dgm:prSet/>
      <dgm:spPr/>
      <dgm:t>
        <a:bodyPr/>
        <a:lstStyle/>
        <a:p>
          <a:endParaRPr lang="pl-PL"/>
        </a:p>
      </dgm:t>
    </dgm:pt>
    <dgm:pt modelId="{EB8AEFE5-3D2A-4CFE-9820-3F52B11D7DA2}" type="sibTrans" cxnId="{49F6F82B-4552-49E6-9955-685F9DFEADDF}">
      <dgm:prSet/>
      <dgm:spPr/>
      <dgm:t>
        <a:bodyPr/>
        <a:lstStyle/>
        <a:p>
          <a:endParaRPr lang="pl-PL"/>
        </a:p>
      </dgm:t>
    </dgm:pt>
    <dgm:pt modelId="{BD4755F2-5386-4AEC-81A7-0C44F2FA072F}" type="pres">
      <dgm:prSet presAssocID="{EF707482-619E-4CED-817F-1244FB5EB11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3E779B9-96ED-44C5-AEED-C48AA19FF2B3}" type="pres">
      <dgm:prSet presAssocID="{0DD672BB-330D-46FE-8F59-682C8FB72ABF}" presName="vertOne" presStyleCnt="0"/>
      <dgm:spPr/>
    </dgm:pt>
    <dgm:pt modelId="{0ED6025B-15F9-4C76-BE5F-B4571D40C6AA}" type="pres">
      <dgm:prSet presAssocID="{0DD672BB-330D-46FE-8F59-682C8FB72ABF}" presName="txOne" presStyleLbl="node0" presStyleIdx="0" presStyleCnt="1">
        <dgm:presLayoutVars>
          <dgm:chPref val="3"/>
        </dgm:presLayoutVars>
      </dgm:prSet>
      <dgm:spPr/>
    </dgm:pt>
    <dgm:pt modelId="{0F48C45E-D882-466A-9085-8388FB2F7B87}" type="pres">
      <dgm:prSet presAssocID="{0DD672BB-330D-46FE-8F59-682C8FB72ABF}" presName="parTransOne" presStyleCnt="0"/>
      <dgm:spPr/>
    </dgm:pt>
    <dgm:pt modelId="{BF6EB568-EEC5-4778-8B8F-AF134ABAAF81}" type="pres">
      <dgm:prSet presAssocID="{0DD672BB-330D-46FE-8F59-682C8FB72ABF}" presName="horzOne" presStyleCnt="0"/>
      <dgm:spPr/>
    </dgm:pt>
    <dgm:pt modelId="{210FA815-1D23-48F6-A201-0D7E91D97B53}" type="pres">
      <dgm:prSet presAssocID="{B9FC0D1E-629F-4746-890C-1AABB06A8B62}" presName="vertTwo" presStyleCnt="0"/>
      <dgm:spPr/>
    </dgm:pt>
    <dgm:pt modelId="{9C5AA9A4-6925-414D-BA99-D0D35F812D3E}" type="pres">
      <dgm:prSet presAssocID="{B9FC0D1E-629F-4746-890C-1AABB06A8B62}" presName="txTwo" presStyleLbl="node2" presStyleIdx="0" presStyleCnt="2">
        <dgm:presLayoutVars>
          <dgm:chPref val="3"/>
        </dgm:presLayoutVars>
      </dgm:prSet>
      <dgm:spPr/>
    </dgm:pt>
    <dgm:pt modelId="{1F7DA931-C348-4126-9020-2CADDA717493}" type="pres">
      <dgm:prSet presAssocID="{B9FC0D1E-629F-4746-890C-1AABB06A8B62}" presName="parTransTwo" presStyleCnt="0"/>
      <dgm:spPr/>
    </dgm:pt>
    <dgm:pt modelId="{F3269678-4D2B-4C86-ADB6-0409A37EA00D}" type="pres">
      <dgm:prSet presAssocID="{B9FC0D1E-629F-4746-890C-1AABB06A8B62}" presName="horzTwo" presStyleCnt="0"/>
      <dgm:spPr/>
    </dgm:pt>
    <dgm:pt modelId="{54E482A1-0925-4354-9818-5037BFCAF903}" type="pres">
      <dgm:prSet presAssocID="{17E8F10D-0DD9-4078-BFCF-40337AF9C4D4}" presName="vertThree" presStyleCnt="0"/>
      <dgm:spPr/>
    </dgm:pt>
    <dgm:pt modelId="{5B3A1FA0-5E20-4CA5-A7C2-12A5C2A15E16}" type="pres">
      <dgm:prSet presAssocID="{17E8F10D-0DD9-4078-BFCF-40337AF9C4D4}" presName="txThree" presStyleLbl="node3" presStyleIdx="0" presStyleCnt="3">
        <dgm:presLayoutVars>
          <dgm:chPref val="3"/>
        </dgm:presLayoutVars>
      </dgm:prSet>
      <dgm:spPr/>
    </dgm:pt>
    <dgm:pt modelId="{1387CAF1-1CD5-4670-ACE0-289514A5DA02}" type="pres">
      <dgm:prSet presAssocID="{17E8F10D-0DD9-4078-BFCF-40337AF9C4D4}" presName="horzThree" presStyleCnt="0"/>
      <dgm:spPr/>
    </dgm:pt>
    <dgm:pt modelId="{34AE6D8F-022D-4030-A0B0-5F47AB43CB9F}" type="pres">
      <dgm:prSet presAssocID="{995B0AE0-058E-4271-BDB0-22FEA74CE48B}" presName="sibSpaceThree" presStyleCnt="0"/>
      <dgm:spPr/>
    </dgm:pt>
    <dgm:pt modelId="{7E149742-E344-4B4F-8728-ED11C1AC11F6}" type="pres">
      <dgm:prSet presAssocID="{10B341DF-1FA5-4452-89AF-49086D354468}" presName="vertThree" presStyleCnt="0"/>
      <dgm:spPr/>
    </dgm:pt>
    <dgm:pt modelId="{D627DB46-6526-406D-8096-9B16C01CA5B6}" type="pres">
      <dgm:prSet presAssocID="{10B341DF-1FA5-4452-89AF-49086D354468}" presName="txThree" presStyleLbl="node3" presStyleIdx="1" presStyleCnt="3">
        <dgm:presLayoutVars>
          <dgm:chPref val="3"/>
        </dgm:presLayoutVars>
      </dgm:prSet>
      <dgm:spPr/>
    </dgm:pt>
    <dgm:pt modelId="{61F77BBF-3585-4328-A312-412F71FA4008}" type="pres">
      <dgm:prSet presAssocID="{10B341DF-1FA5-4452-89AF-49086D354468}" presName="horzThree" presStyleCnt="0"/>
      <dgm:spPr/>
    </dgm:pt>
    <dgm:pt modelId="{1F32030A-B3C2-46BA-B827-E0562D5EB517}" type="pres">
      <dgm:prSet presAssocID="{74F620EF-A914-484E-A133-32BD6406EC11}" presName="sibSpaceTwo" presStyleCnt="0"/>
      <dgm:spPr/>
    </dgm:pt>
    <dgm:pt modelId="{F35F6C83-068E-4D33-BD42-453CAAE44EA7}" type="pres">
      <dgm:prSet presAssocID="{E1929B4F-FB82-4EC2-A8D1-C016D3F41550}" presName="vertTwo" presStyleCnt="0"/>
      <dgm:spPr/>
    </dgm:pt>
    <dgm:pt modelId="{A9F78D85-31A8-4BB5-8A24-9F7AF83C1E8E}" type="pres">
      <dgm:prSet presAssocID="{E1929B4F-FB82-4EC2-A8D1-C016D3F41550}" presName="txTwo" presStyleLbl="node2" presStyleIdx="1" presStyleCnt="2">
        <dgm:presLayoutVars>
          <dgm:chPref val="3"/>
        </dgm:presLayoutVars>
      </dgm:prSet>
      <dgm:spPr/>
    </dgm:pt>
    <dgm:pt modelId="{F848123E-801F-4F5B-9AF9-34420FF3ADBA}" type="pres">
      <dgm:prSet presAssocID="{E1929B4F-FB82-4EC2-A8D1-C016D3F41550}" presName="parTransTwo" presStyleCnt="0"/>
      <dgm:spPr/>
    </dgm:pt>
    <dgm:pt modelId="{8F217B83-8164-4F31-B72E-77F41C82028B}" type="pres">
      <dgm:prSet presAssocID="{E1929B4F-FB82-4EC2-A8D1-C016D3F41550}" presName="horzTwo" presStyleCnt="0"/>
      <dgm:spPr/>
    </dgm:pt>
    <dgm:pt modelId="{6014F6E5-9A51-48FD-9B5B-F92462839EAD}" type="pres">
      <dgm:prSet presAssocID="{BDAF6CE6-FCB3-4BFB-A33F-31BC55C4B211}" presName="vertThree" presStyleCnt="0"/>
      <dgm:spPr/>
    </dgm:pt>
    <dgm:pt modelId="{8AFDD411-24A1-49ED-B5DF-C3A88829B231}" type="pres">
      <dgm:prSet presAssocID="{BDAF6CE6-FCB3-4BFB-A33F-31BC55C4B211}" presName="txThree" presStyleLbl="node3" presStyleIdx="2" presStyleCnt="3">
        <dgm:presLayoutVars>
          <dgm:chPref val="3"/>
        </dgm:presLayoutVars>
      </dgm:prSet>
      <dgm:spPr/>
    </dgm:pt>
    <dgm:pt modelId="{0A90D98E-D602-477B-8B20-DE6270EC3DC1}" type="pres">
      <dgm:prSet presAssocID="{BDAF6CE6-FCB3-4BFB-A33F-31BC55C4B211}" presName="horzThree" presStyleCnt="0"/>
      <dgm:spPr/>
    </dgm:pt>
  </dgm:ptLst>
  <dgm:cxnLst>
    <dgm:cxn modelId="{BB4C6611-1CBE-4242-BE72-C70346F15C8F}" type="presOf" srcId="{17E8F10D-0DD9-4078-BFCF-40337AF9C4D4}" destId="{5B3A1FA0-5E20-4CA5-A7C2-12A5C2A15E16}" srcOrd="0" destOrd="0" presId="urn:microsoft.com/office/officeart/2005/8/layout/hierarchy4"/>
    <dgm:cxn modelId="{EC92A129-C377-45CC-9AA8-5B0902FA3223}" srcId="{EF707482-619E-4CED-817F-1244FB5EB114}" destId="{0DD672BB-330D-46FE-8F59-682C8FB72ABF}" srcOrd="0" destOrd="0" parTransId="{9EEDCAAD-4BCF-4277-9338-5F94AC70A250}" sibTransId="{A62F05FE-156B-4F35-9FC8-D3DB80C5E6F4}"/>
    <dgm:cxn modelId="{49F6F82B-4552-49E6-9955-685F9DFEADDF}" srcId="{E1929B4F-FB82-4EC2-A8D1-C016D3F41550}" destId="{BDAF6CE6-FCB3-4BFB-A33F-31BC55C4B211}" srcOrd="0" destOrd="0" parTransId="{72CE5CE7-783E-4072-8B92-9B6542B7B756}" sibTransId="{EB8AEFE5-3D2A-4CFE-9820-3F52B11D7DA2}"/>
    <dgm:cxn modelId="{FB392033-E39F-4546-811D-2FB29CC9A2ED}" type="presOf" srcId="{0DD672BB-330D-46FE-8F59-682C8FB72ABF}" destId="{0ED6025B-15F9-4C76-BE5F-B4571D40C6AA}" srcOrd="0" destOrd="0" presId="urn:microsoft.com/office/officeart/2005/8/layout/hierarchy4"/>
    <dgm:cxn modelId="{A2C7FE44-4556-43B1-ABA4-D83FACA005AB}" type="presOf" srcId="{EF707482-619E-4CED-817F-1244FB5EB114}" destId="{BD4755F2-5386-4AEC-81A7-0C44F2FA072F}" srcOrd="0" destOrd="0" presId="urn:microsoft.com/office/officeart/2005/8/layout/hierarchy4"/>
    <dgm:cxn modelId="{30677A48-3381-45D0-94BC-CA77CA2589A2}" type="presOf" srcId="{BDAF6CE6-FCB3-4BFB-A33F-31BC55C4B211}" destId="{8AFDD411-24A1-49ED-B5DF-C3A88829B231}" srcOrd="0" destOrd="0" presId="urn:microsoft.com/office/officeart/2005/8/layout/hierarchy4"/>
    <dgm:cxn modelId="{9ABF6155-05E3-4B0C-A71B-A2DD95436796}" srcId="{0DD672BB-330D-46FE-8F59-682C8FB72ABF}" destId="{B9FC0D1E-629F-4746-890C-1AABB06A8B62}" srcOrd="0" destOrd="0" parTransId="{E74720C8-3795-4213-A053-FFA09C5CEE15}" sibTransId="{74F620EF-A914-484E-A133-32BD6406EC11}"/>
    <dgm:cxn modelId="{FE429C8D-EEA9-48FC-B815-B55DFDD89B8C}" srcId="{B9FC0D1E-629F-4746-890C-1AABB06A8B62}" destId="{17E8F10D-0DD9-4078-BFCF-40337AF9C4D4}" srcOrd="0" destOrd="0" parTransId="{5DA05E7E-F5CA-416A-8FDA-0FADE43EEC96}" sibTransId="{995B0AE0-058E-4271-BDB0-22FEA74CE48B}"/>
    <dgm:cxn modelId="{CDA544A6-3905-441B-8AA4-BAF6F7C77DAC}" type="presOf" srcId="{10B341DF-1FA5-4452-89AF-49086D354468}" destId="{D627DB46-6526-406D-8096-9B16C01CA5B6}" srcOrd="0" destOrd="0" presId="urn:microsoft.com/office/officeart/2005/8/layout/hierarchy4"/>
    <dgm:cxn modelId="{16CE7CAA-46B8-49D9-BBA9-EDF90AE283CD}" srcId="{B9FC0D1E-629F-4746-890C-1AABB06A8B62}" destId="{10B341DF-1FA5-4452-89AF-49086D354468}" srcOrd="1" destOrd="0" parTransId="{2CF736FB-5337-4AF1-9C9A-62ED8AC33914}" sibTransId="{A1A5BCFA-B78A-4244-9395-1F6C60FA0E97}"/>
    <dgm:cxn modelId="{1032A3BE-DDF2-474A-BC8A-B3DBB396CB0E}" srcId="{0DD672BB-330D-46FE-8F59-682C8FB72ABF}" destId="{E1929B4F-FB82-4EC2-A8D1-C016D3F41550}" srcOrd="1" destOrd="0" parTransId="{FD69190E-B5CB-4159-B20C-5CE618E7666E}" sibTransId="{02BFA1DC-5308-4682-BC19-CC2238B33BE5}"/>
    <dgm:cxn modelId="{31EEC2EB-6B46-4128-9109-AD51144E584D}" type="presOf" srcId="{B9FC0D1E-629F-4746-890C-1AABB06A8B62}" destId="{9C5AA9A4-6925-414D-BA99-D0D35F812D3E}" srcOrd="0" destOrd="0" presId="urn:microsoft.com/office/officeart/2005/8/layout/hierarchy4"/>
    <dgm:cxn modelId="{E4D53EFD-9581-45B9-B7F7-9EB1E8791E59}" type="presOf" srcId="{E1929B4F-FB82-4EC2-A8D1-C016D3F41550}" destId="{A9F78D85-31A8-4BB5-8A24-9F7AF83C1E8E}" srcOrd="0" destOrd="0" presId="urn:microsoft.com/office/officeart/2005/8/layout/hierarchy4"/>
    <dgm:cxn modelId="{4F7652E6-BE17-4D88-B10D-040446C27AAD}" type="presParOf" srcId="{BD4755F2-5386-4AEC-81A7-0C44F2FA072F}" destId="{03E779B9-96ED-44C5-AEED-C48AA19FF2B3}" srcOrd="0" destOrd="0" presId="urn:microsoft.com/office/officeart/2005/8/layout/hierarchy4"/>
    <dgm:cxn modelId="{D6216C6D-3DB4-4E78-BD61-C23EC0873DFE}" type="presParOf" srcId="{03E779B9-96ED-44C5-AEED-C48AA19FF2B3}" destId="{0ED6025B-15F9-4C76-BE5F-B4571D40C6AA}" srcOrd="0" destOrd="0" presId="urn:microsoft.com/office/officeart/2005/8/layout/hierarchy4"/>
    <dgm:cxn modelId="{660D7F79-FC0C-4526-AD01-801A64E8B659}" type="presParOf" srcId="{03E779B9-96ED-44C5-AEED-C48AA19FF2B3}" destId="{0F48C45E-D882-466A-9085-8388FB2F7B87}" srcOrd="1" destOrd="0" presId="urn:microsoft.com/office/officeart/2005/8/layout/hierarchy4"/>
    <dgm:cxn modelId="{5F1D8209-E294-4901-B651-A64BD178DED8}" type="presParOf" srcId="{03E779B9-96ED-44C5-AEED-C48AA19FF2B3}" destId="{BF6EB568-EEC5-4778-8B8F-AF134ABAAF81}" srcOrd="2" destOrd="0" presId="urn:microsoft.com/office/officeart/2005/8/layout/hierarchy4"/>
    <dgm:cxn modelId="{29197D2E-A592-4391-BBA8-3527D0022893}" type="presParOf" srcId="{BF6EB568-EEC5-4778-8B8F-AF134ABAAF81}" destId="{210FA815-1D23-48F6-A201-0D7E91D97B53}" srcOrd="0" destOrd="0" presId="urn:microsoft.com/office/officeart/2005/8/layout/hierarchy4"/>
    <dgm:cxn modelId="{060F8A06-6309-401B-9ADE-630296DD95D4}" type="presParOf" srcId="{210FA815-1D23-48F6-A201-0D7E91D97B53}" destId="{9C5AA9A4-6925-414D-BA99-D0D35F812D3E}" srcOrd="0" destOrd="0" presId="urn:microsoft.com/office/officeart/2005/8/layout/hierarchy4"/>
    <dgm:cxn modelId="{C25D1DFD-BDDA-460A-9903-02F8B5C6A178}" type="presParOf" srcId="{210FA815-1D23-48F6-A201-0D7E91D97B53}" destId="{1F7DA931-C348-4126-9020-2CADDA717493}" srcOrd="1" destOrd="0" presId="urn:microsoft.com/office/officeart/2005/8/layout/hierarchy4"/>
    <dgm:cxn modelId="{19964A89-EAB7-422B-9069-2D400E7656C9}" type="presParOf" srcId="{210FA815-1D23-48F6-A201-0D7E91D97B53}" destId="{F3269678-4D2B-4C86-ADB6-0409A37EA00D}" srcOrd="2" destOrd="0" presId="urn:microsoft.com/office/officeart/2005/8/layout/hierarchy4"/>
    <dgm:cxn modelId="{A646814D-6B9F-4227-878A-D6409A57880A}" type="presParOf" srcId="{F3269678-4D2B-4C86-ADB6-0409A37EA00D}" destId="{54E482A1-0925-4354-9818-5037BFCAF903}" srcOrd="0" destOrd="0" presId="urn:microsoft.com/office/officeart/2005/8/layout/hierarchy4"/>
    <dgm:cxn modelId="{BBA4ED2F-8E55-4478-B05F-6D53092203A0}" type="presParOf" srcId="{54E482A1-0925-4354-9818-5037BFCAF903}" destId="{5B3A1FA0-5E20-4CA5-A7C2-12A5C2A15E16}" srcOrd="0" destOrd="0" presId="urn:microsoft.com/office/officeart/2005/8/layout/hierarchy4"/>
    <dgm:cxn modelId="{4F27BEBF-8B74-437E-81FD-14A471D2D030}" type="presParOf" srcId="{54E482A1-0925-4354-9818-5037BFCAF903}" destId="{1387CAF1-1CD5-4670-ACE0-289514A5DA02}" srcOrd="1" destOrd="0" presId="urn:microsoft.com/office/officeart/2005/8/layout/hierarchy4"/>
    <dgm:cxn modelId="{7D7E3D93-4787-4B42-BE71-3611A91DF701}" type="presParOf" srcId="{F3269678-4D2B-4C86-ADB6-0409A37EA00D}" destId="{34AE6D8F-022D-4030-A0B0-5F47AB43CB9F}" srcOrd="1" destOrd="0" presId="urn:microsoft.com/office/officeart/2005/8/layout/hierarchy4"/>
    <dgm:cxn modelId="{187BBCAA-519D-439A-92F3-5491DA840CE4}" type="presParOf" srcId="{F3269678-4D2B-4C86-ADB6-0409A37EA00D}" destId="{7E149742-E344-4B4F-8728-ED11C1AC11F6}" srcOrd="2" destOrd="0" presId="urn:microsoft.com/office/officeart/2005/8/layout/hierarchy4"/>
    <dgm:cxn modelId="{18348477-D5B6-4F11-82CE-36364CB76659}" type="presParOf" srcId="{7E149742-E344-4B4F-8728-ED11C1AC11F6}" destId="{D627DB46-6526-406D-8096-9B16C01CA5B6}" srcOrd="0" destOrd="0" presId="urn:microsoft.com/office/officeart/2005/8/layout/hierarchy4"/>
    <dgm:cxn modelId="{89AADDA8-1E01-4401-8BBE-431900F3756D}" type="presParOf" srcId="{7E149742-E344-4B4F-8728-ED11C1AC11F6}" destId="{61F77BBF-3585-4328-A312-412F71FA4008}" srcOrd="1" destOrd="0" presId="urn:microsoft.com/office/officeart/2005/8/layout/hierarchy4"/>
    <dgm:cxn modelId="{473134D1-B20F-45CC-90DC-9EB1942F0BE2}" type="presParOf" srcId="{BF6EB568-EEC5-4778-8B8F-AF134ABAAF81}" destId="{1F32030A-B3C2-46BA-B827-E0562D5EB517}" srcOrd="1" destOrd="0" presId="urn:microsoft.com/office/officeart/2005/8/layout/hierarchy4"/>
    <dgm:cxn modelId="{8CA76326-4D9F-459D-89B1-DFA3FAAB1658}" type="presParOf" srcId="{BF6EB568-EEC5-4778-8B8F-AF134ABAAF81}" destId="{F35F6C83-068E-4D33-BD42-453CAAE44EA7}" srcOrd="2" destOrd="0" presId="urn:microsoft.com/office/officeart/2005/8/layout/hierarchy4"/>
    <dgm:cxn modelId="{933F26C7-CF51-4C84-B1E6-0199136503F9}" type="presParOf" srcId="{F35F6C83-068E-4D33-BD42-453CAAE44EA7}" destId="{A9F78D85-31A8-4BB5-8A24-9F7AF83C1E8E}" srcOrd="0" destOrd="0" presId="urn:microsoft.com/office/officeart/2005/8/layout/hierarchy4"/>
    <dgm:cxn modelId="{24AE3249-2066-431E-BE95-59DDA52B2E7C}" type="presParOf" srcId="{F35F6C83-068E-4D33-BD42-453CAAE44EA7}" destId="{F848123E-801F-4F5B-9AF9-34420FF3ADBA}" srcOrd="1" destOrd="0" presId="urn:microsoft.com/office/officeart/2005/8/layout/hierarchy4"/>
    <dgm:cxn modelId="{CBB0952B-3ADE-475E-945A-16D44E57791D}" type="presParOf" srcId="{F35F6C83-068E-4D33-BD42-453CAAE44EA7}" destId="{8F217B83-8164-4F31-B72E-77F41C82028B}" srcOrd="2" destOrd="0" presId="urn:microsoft.com/office/officeart/2005/8/layout/hierarchy4"/>
    <dgm:cxn modelId="{6B18A166-95C1-4511-9A2C-3E138578B691}" type="presParOf" srcId="{8F217B83-8164-4F31-B72E-77F41C82028B}" destId="{6014F6E5-9A51-48FD-9B5B-F92462839EAD}" srcOrd="0" destOrd="0" presId="urn:microsoft.com/office/officeart/2005/8/layout/hierarchy4"/>
    <dgm:cxn modelId="{3EE3BAD9-9399-4463-9E3C-C66B0C172A30}" type="presParOf" srcId="{6014F6E5-9A51-48FD-9B5B-F92462839EAD}" destId="{8AFDD411-24A1-49ED-B5DF-C3A88829B231}" srcOrd="0" destOrd="0" presId="urn:microsoft.com/office/officeart/2005/8/layout/hierarchy4"/>
    <dgm:cxn modelId="{C01635E2-A443-4523-979E-AA32806CE3CF}" type="presParOf" srcId="{6014F6E5-9A51-48FD-9B5B-F92462839EAD}" destId="{0A90D98E-D602-477B-8B20-DE6270EC3DC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0BCDC8-E13F-4387-9E25-01F40E165CC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7F055EF-704E-441C-9855-4AAC18A4D942}">
      <dgm:prSet phldrT="[Tekst]"/>
      <dgm:spPr/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Wzrost przeznaczanego PKB na ochronę zdrowia</a:t>
          </a:r>
        </a:p>
      </dgm:t>
    </dgm:pt>
    <dgm:pt modelId="{59D810D9-20BF-417B-AA1F-FB0E6C01E27E}" type="parTrans" cxnId="{FA60869E-A03C-48A9-A63F-0DDE240A8192}">
      <dgm:prSet/>
      <dgm:spPr/>
      <dgm:t>
        <a:bodyPr/>
        <a:lstStyle/>
        <a:p>
          <a:endParaRPr lang="pl-PL"/>
        </a:p>
      </dgm:t>
    </dgm:pt>
    <dgm:pt modelId="{DF12ACA4-8026-4C62-BD26-C28E70BBCD58}" type="sibTrans" cxnId="{FA60869E-A03C-48A9-A63F-0DDE240A8192}">
      <dgm:prSet/>
      <dgm:spPr/>
      <dgm:t>
        <a:bodyPr/>
        <a:lstStyle/>
        <a:p>
          <a:endParaRPr lang="pl-PL"/>
        </a:p>
      </dgm:t>
    </dgm:pt>
    <dgm:pt modelId="{6ACFFF84-B412-45BB-B16E-CEAA40F02ABA}">
      <dgm:prSet phldrT="[Tekst]"/>
      <dgm:spPr/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Przeniesienie środków </a:t>
          </a:r>
          <a:b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w planie finansowym</a:t>
          </a:r>
        </a:p>
      </dgm:t>
    </dgm:pt>
    <dgm:pt modelId="{777D87C3-D141-4C53-B967-6D97A96D01FF}" type="parTrans" cxnId="{E8ECC222-0051-4606-8A57-CB959C24346C}">
      <dgm:prSet/>
      <dgm:spPr/>
      <dgm:t>
        <a:bodyPr/>
        <a:lstStyle/>
        <a:p>
          <a:endParaRPr lang="pl-PL"/>
        </a:p>
      </dgm:t>
    </dgm:pt>
    <dgm:pt modelId="{AA5DDEBA-2115-4C2B-8992-8CAD7A4850E7}" type="sibTrans" cxnId="{E8ECC222-0051-4606-8A57-CB959C24346C}">
      <dgm:prSet/>
      <dgm:spPr/>
      <dgm:t>
        <a:bodyPr/>
        <a:lstStyle/>
        <a:p>
          <a:endParaRPr lang="pl-PL"/>
        </a:p>
      </dgm:t>
    </dgm:pt>
    <dgm:pt modelId="{FD016AE4-9D3D-4C7F-AE2A-823DBCB369B1}">
      <dgm:prSet phldrT="[Tekst]"/>
      <dgm:spPr/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Wzrost składki zdrowotnej</a:t>
          </a:r>
        </a:p>
      </dgm:t>
    </dgm:pt>
    <dgm:pt modelId="{6BC00233-4385-4B92-BF0D-89360ACE81BB}" type="parTrans" cxnId="{B81A8E46-ED27-4B8D-8B8C-C7D6A4266348}">
      <dgm:prSet/>
      <dgm:spPr/>
      <dgm:t>
        <a:bodyPr/>
        <a:lstStyle/>
        <a:p>
          <a:endParaRPr lang="pl-PL"/>
        </a:p>
      </dgm:t>
    </dgm:pt>
    <dgm:pt modelId="{D4F3A18F-F19E-455B-9780-9270E8E9267D}" type="sibTrans" cxnId="{B81A8E46-ED27-4B8D-8B8C-C7D6A4266348}">
      <dgm:prSet/>
      <dgm:spPr/>
      <dgm:t>
        <a:bodyPr/>
        <a:lstStyle/>
        <a:p>
          <a:endParaRPr lang="pl-PL"/>
        </a:p>
      </dgm:t>
    </dgm:pt>
    <dgm:pt modelId="{4A026FF4-39A0-479C-9A14-540F50E3C646}">
      <dgm:prSet phldrT="[Tekst]"/>
      <dgm:spPr/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Walka o dotacje celowe</a:t>
          </a:r>
        </a:p>
      </dgm:t>
    </dgm:pt>
    <dgm:pt modelId="{F333F2C1-2450-4F38-B42C-46E1A6A5684B}" type="parTrans" cxnId="{390F539A-CBA0-476E-8DCB-76D8B2D80816}">
      <dgm:prSet/>
      <dgm:spPr/>
      <dgm:t>
        <a:bodyPr/>
        <a:lstStyle/>
        <a:p>
          <a:endParaRPr lang="pl-PL"/>
        </a:p>
      </dgm:t>
    </dgm:pt>
    <dgm:pt modelId="{721EB38D-70CB-458E-968C-2DE4149537B3}" type="sibTrans" cxnId="{390F539A-CBA0-476E-8DCB-76D8B2D80816}">
      <dgm:prSet/>
      <dgm:spPr/>
      <dgm:t>
        <a:bodyPr/>
        <a:lstStyle/>
        <a:p>
          <a:endParaRPr lang="pl-PL"/>
        </a:p>
      </dgm:t>
    </dgm:pt>
    <dgm:pt modelId="{09E9E696-CD4A-4740-8B70-8ACDE4741B2C}">
      <dgm:prSet phldrT="[Tekst]"/>
      <dgm:spPr/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Wprowadzenie współpłacenia</a:t>
          </a:r>
        </a:p>
      </dgm:t>
    </dgm:pt>
    <dgm:pt modelId="{9997F779-4CD9-4E2C-8097-769B42C3296D}" type="parTrans" cxnId="{647E5A5D-E2CD-4274-9EB6-99D8DA31F96F}">
      <dgm:prSet/>
      <dgm:spPr/>
      <dgm:t>
        <a:bodyPr/>
        <a:lstStyle/>
        <a:p>
          <a:endParaRPr lang="pl-PL"/>
        </a:p>
      </dgm:t>
    </dgm:pt>
    <dgm:pt modelId="{735637AC-9EC7-46CE-B9CB-A722F5A7A1A2}" type="sibTrans" cxnId="{647E5A5D-E2CD-4274-9EB6-99D8DA31F96F}">
      <dgm:prSet/>
      <dgm:spPr/>
      <dgm:t>
        <a:bodyPr/>
        <a:lstStyle/>
        <a:p>
          <a:endParaRPr lang="pl-PL"/>
        </a:p>
      </dgm:t>
    </dgm:pt>
    <dgm:pt modelId="{73CCAE67-E46A-4B96-977B-A69076D6AB8D}" type="pres">
      <dgm:prSet presAssocID="{C00BCDC8-E13F-4387-9E25-01F40E165CC1}" presName="diagram" presStyleCnt="0">
        <dgm:presLayoutVars>
          <dgm:dir/>
          <dgm:resizeHandles val="exact"/>
        </dgm:presLayoutVars>
      </dgm:prSet>
      <dgm:spPr/>
    </dgm:pt>
    <dgm:pt modelId="{6D426D97-855C-4153-9B9C-9699814C4E0E}" type="pres">
      <dgm:prSet presAssocID="{67F055EF-704E-441C-9855-4AAC18A4D942}" presName="node" presStyleLbl="node1" presStyleIdx="0" presStyleCnt="5">
        <dgm:presLayoutVars>
          <dgm:bulletEnabled val="1"/>
        </dgm:presLayoutVars>
      </dgm:prSet>
      <dgm:spPr/>
    </dgm:pt>
    <dgm:pt modelId="{3E081E0D-F4C8-46BB-AE5D-091FE48C8CD3}" type="pres">
      <dgm:prSet presAssocID="{DF12ACA4-8026-4C62-BD26-C28E70BBCD58}" presName="sibTrans" presStyleCnt="0"/>
      <dgm:spPr/>
    </dgm:pt>
    <dgm:pt modelId="{10538D5D-E029-404A-B343-A8E5B97C5E9B}" type="pres">
      <dgm:prSet presAssocID="{6ACFFF84-B412-45BB-B16E-CEAA40F02ABA}" presName="node" presStyleLbl="node1" presStyleIdx="1" presStyleCnt="5">
        <dgm:presLayoutVars>
          <dgm:bulletEnabled val="1"/>
        </dgm:presLayoutVars>
      </dgm:prSet>
      <dgm:spPr/>
    </dgm:pt>
    <dgm:pt modelId="{260A28E1-A548-41C9-9733-7D1ED27CE47C}" type="pres">
      <dgm:prSet presAssocID="{AA5DDEBA-2115-4C2B-8992-8CAD7A4850E7}" presName="sibTrans" presStyleCnt="0"/>
      <dgm:spPr/>
    </dgm:pt>
    <dgm:pt modelId="{9DC5C5DE-BF5E-4611-91A8-32D8380C2DD3}" type="pres">
      <dgm:prSet presAssocID="{FD016AE4-9D3D-4C7F-AE2A-823DBCB369B1}" presName="node" presStyleLbl="node1" presStyleIdx="2" presStyleCnt="5">
        <dgm:presLayoutVars>
          <dgm:bulletEnabled val="1"/>
        </dgm:presLayoutVars>
      </dgm:prSet>
      <dgm:spPr/>
    </dgm:pt>
    <dgm:pt modelId="{DE4CE0B4-6B55-449E-88BB-0A264BD685C6}" type="pres">
      <dgm:prSet presAssocID="{D4F3A18F-F19E-455B-9780-9270E8E9267D}" presName="sibTrans" presStyleCnt="0"/>
      <dgm:spPr/>
    </dgm:pt>
    <dgm:pt modelId="{C52C45F4-7DF2-4F6A-A41C-C134E381625F}" type="pres">
      <dgm:prSet presAssocID="{4A026FF4-39A0-479C-9A14-540F50E3C646}" presName="node" presStyleLbl="node1" presStyleIdx="3" presStyleCnt="5">
        <dgm:presLayoutVars>
          <dgm:bulletEnabled val="1"/>
        </dgm:presLayoutVars>
      </dgm:prSet>
      <dgm:spPr/>
    </dgm:pt>
    <dgm:pt modelId="{A9650696-C67F-4902-9061-CC2A6C986D3B}" type="pres">
      <dgm:prSet presAssocID="{721EB38D-70CB-458E-968C-2DE4149537B3}" presName="sibTrans" presStyleCnt="0"/>
      <dgm:spPr/>
    </dgm:pt>
    <dgm:pt modelId="{518F8868-7E97-4010-81CE-D083AAAE3B19}" type="pres">
      <dgm:prSet presAssocID="{09E9E696-CD4A-4740-8B70-8ACDE4741B2C}" presName="node" presStyleLbl="node1" presStyleIdx="4" presStyleCnt="5">
        <dgm:presLayoutVars>
          <dgm:bulletEnabled val="1"/>
        </dgm:presLayoutVars>
      </dgm:prSet>
      <dgm:spPr/>
    </dgm:pt>
  </dgm:ptLst>
  <dgm:cxnLst>
    <dgm:cxn modelId="{8687FD12-4F38-4423-97FD-A7F9F37AE26F}" type="presOf" srcId="{67F055EF-704E-441C-9855-4AAC18A4D942}" destId="{6D426D97-855C-4153-9B9C-9699814C4E0E}" srcOrd="0" destOrd="0" presId="urn:microsoft.com/office/officeart/2005/8/layout/default"/>
    <dgm:cxn modelId="{D7C6BA1B-A19F-4E2E-AB74-D78C9426FE23}" type="presOf" srcId="{6ACFFF84-B412-45BB-B16E-CEAA40F02ABA}" destId="{10538D5D-E029-404A-B343-A8E5B97C5E9B}" srcOrd="0" destOrd="0" presId="urn:microsoft.com/office/officeart/2005/8/layout/default"/>
    <dgm:cxn modelId="{E8ECC222-0051-4606-8A57-CB959C24346C}" srcId="{C00BCDC8-E13F-4387-9E25-01F40E165CC1}" destId="{6ACFFF84-B412-45BB-B16E-CEAA40F02ABA}" srcOrd="1" destOrd="0" parTransId="{777D87C3-D141-4C53-B967-6D97A96D01FF}" sibTransId="{AA5DDEBA-2115-4C2B-8992-8CAD7A4850E7}"/>
    <dgm:cxn modelId="{3A96FB2F-FC58-4CB4-AB83-0A37CD802C01}" type="presOf" srcId="{4A026FF4-39A0-479C-9A14-540F50E3C646}" destId="{C52C45F4-7DF2-4F6A-A41C-C134E381625F}" srcOrd="0" destOrd="0" presId="urn:microsoft.com/office/officeart/2005/8/layout/default"/>
    <dgm:cxn modelId="{647E5A5D-E2CD-4274-9EB6-99D8DA31F96F}" srcId="{C00BCDC8-E13F-4387-9E25-01F40E165CC1}" destId="{09E9E696-CD4A-4740-8B70-8ACDE4741B2C}" srcOrd="4" destOrd="0" parTransId="{9997F779-4CD9-4E2C-8097-769B42C3296D}" sibTransId="{735637AC-9EC7-46CE-B9CB-A722F5A7A1A2}"/>
    <dgm:cxn modelId="{B81A8E46-ED27-4B8D-8B8C-C7D6A4266348}" srcId="{C00BCDC8-E13F-4387-9E25-01F40E165CC1}" destId="{FD016AE4-9D3D-4C7F-AE2A-823DBCB369B1}" srcOrd="2" destOrd="0" parTransId="{6BC00233-4385-4B92-BF0D-89360ACE81BB}" sibTransId="{D4F3A18F-F19E-455B-9780-9270E8E9267D}"/>
    <dgm:cxn modelId="{6766C14B-37CF-49EA-BE26-449F125B69BC}" type="presOf" srcId="{09E9E696-CD4A-4740-8B70-8ACDE4741B2C}" destId="{518F8868-7E97-4010-81CE-D083AAAE3B19}" srcOrd="0" destOrd="0" presId="urn:microsoft.com/office/officeart/2005/8/layout/default"/>
    <dgm:cxn modelId="{34E8117B-07E8-400A-B9A4-B0877630765B}" type="presOf" srcId="{C00BCDC8-E13F-4387-9E25-01F40E165CC1}" destId="{73CCAE67-E46A-4B96-977B-A69076D6AB8D}" srcOrd="0" destOrd="0" presId="urn:microsoft.com/office/officeart/2005/8/layout/default"/>
    <dgm:cxn modelId="{390F539A-CBA0-476E-8DCB-76D8B2D80816}" srcId="{C00BCDC8-E13F-4387-9E25-01F40E165CC1}" destId="{4A026FF4-39A0-479C-9A14-540F50E3C646}" srcOrd="3" destOrd="0" parTransId="{F333F2C1-2450-4F38-B42C-46E1A6A5684B}" sibTransId="{721EB38D-70CB-458E-968C-2DE4149537B3}"/>
    <dgm:cxn modelId="{FA60869E-A03C-48A9-A63F-0DDE240A8192}" srcId="{C00BCDC8-E13F-4387-9E25-01F40E165CC1}" destId="{67F055EF-704E-441C-9855-4AAC18A4D942}" srcOrd="0" destOrd="0" parTransId="{59D810D9-20BF-417B-AA1F-FB0E6C01E27E}" sibTransId="{DF12ACA4-8026-4C62-BD26-C28E70BBCD58}"/>
    <dgm:cxn modelId="{FC8F88E1-F4FF-4085-80DE-16C642DD4D82}" type="presOf" srcId="{FD016AE4-9D3D-4C7F-AE2A-823DBCB369B1}" destId="{9DC5C5DE-BF5E-4611-91A8-32D8380C2DD3}" srcOrd="0" destOrd="0" presId="urn:microsoft.com/office/officeart/2005/8/layout/default"/>
    <dgm:cxn modelId="{A44121E1-DF39-4F67-8412-088EB1265C44}" type="presParOf" srcId="{73CCAE67-E46A-4B96-977B-A69076D6AB8D}" destId="{6D426D97-855C-4153-9B9C-9699814C4E0E}" srcOrd="0" destOrd="0" presId="urn:microsoft.com/office/officeart/2005/8/layout/default"/>
    <dgm:cxn modelId="{9FEAC5D3-283D-4572-988F-CD7F6D90728F}" type="presParOf" srcId="{73CCAE67-E46A-4B96-977B-A69076D6AB8D}" destId="{3E081E0D-F4C8-46BB-AE5D-091FE48C8CD3}" srcOrd="1" destOrd="0" presId="urn:microsoft.com/office/officeart/2005/8/layout/default"/>
    <dgm:cxn modelId="{AB2256BB-DEB2-4A29-ABC8-303E92C09E30}" type="presParOf" srcId="{73CCAE67-E46A-4B96-977B-A69076D6AB8D}" destId="{10538D5D-E029-404A-B343-A8E5B97C5E9B}" srcOrd="2" destOrd="0" presId="urn:microsoft.com/office/officeart/2005/8/layout/default"/>
    <dgm:cxn modelId="{13B50826-1934-4368-8F47-8374292FE1AC}" type="presParOf" srcId="{73CCAE67-E46A-4B96-977B-A69076D6AB8D}" destId="{260A28E1-A548-41C9-9733-7D1ED27CE47C}" srcOrd="3" destOrd="0" presId="urn:microsoft.com/office/officeart/2005/8/layout/default"/>
    <dgm:cxn modelId="{D5D5EF42-D2FE-4F89-AF88-5E16B0DF6200}" type="presParOf" srcId="{73CCAE67-E46A-4B96-977B-A69076D6AB8D}" destId="{9DC5C5DE-BF5E-4611-91A8-32D8380C2DD3}" srcOrd="4" destOrd="0" presId="urn:microsoft.com/office/officeart/2005/8/layout/default"/>
    <dgm:cxn modelId="{A7A371CF-44F3-4FFC-B94B-7D9B20ED0863}" type="presParOf" srcId="{73CCAE67-E46A-4B96-977B-A69076D6AB8D}" destId="{DE4CE0B4-6B55-449E-88BB-0A264BD685C6}" srcOrd="5" destOrd="0" presId="urn:microsoft.com/office/officeart/2005/8/layout/default"/>
    <dgm:cxn modelId="{0081E436-41CD-4380-8C53-D15FF63EFC19}" type="presParOf" srcId="{73CCAE67-E46A-4B96-977B-A69076D6AB8D}" destId="{C52C45F4-7DF2-4F6A-A41C-C134E381625F}" srcOrd="6" destOrd="0" presId="urn:microsoft.com/office/officeart/2005/8/layout/default"/>
    <dgm:cxn modelId="{DAADD7C1-3E5F-4754-9238-9CE42942D312}" type="presParOf" srcId="{73CCAE67-E46A-4B96-977B-A69076D6AB8D}" destId="{A9650696-C67F-4902-9061-CC2A6C986D3B}" srcOrd="7" destOrd="0" presId="urn:microsoft.com/office/officeart/2005/8/layout/default"/>
    <dgm:cxn modelId="{AB9EE0CD-DB3D-4108-B6DB-7AE806E1F9E5}" type="presParOf" srcId="{73CCAE67-E46A-4B96-977B-A69076D6AB8D}" destId="{518F8868-7E97-4010-81CE-D083AAAE3B1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84E6B3-A830-4787-A1E4-5A74FF7ABBD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E7663167-0507-4B62-B91C-D5E01376F0FE}">
      <dgm:prSet phldrT="[Tekst]" custT="1"/>
      <dgm:spPr/>
      <dgm:t>
        <a:bodyPr/>
        <a:lstStyle/>
        <a:p>
          <a:r>
            <a:rPr lang="pl-PL" sz="1800" dirty="0">
              <a:latin typeface="Cambria" panose="02040503050406030204" pitchFamily="18" charset="0"/>
              <a:ea typeface="Cambria" panose="02040503050406030204" pitchFamily="18" charset="0"/>
            </a:rPr>
            <a:t>Zwiększenie dostępu do świadczeń psychoterapeutycznych;</a:t>
          </a:r>
        </a:p>
      </dgm:t>
    </dgm:pt>
    <dgm:pt modelId="{65EDA217-2A37-46D6-A677-932D51485AA2}" type="parTrans" cxnId="{AF46D045-A80B-43ED-B7C0-C54F46D5412C}">
      <dgm:prSet/>
      <dgm:spPr/>
      <dgm:t>
        <a:bodyPr/>
        <a:lstStyle/>
        <a:p>
          <a:endParaRPr lang="pl-PL"/>
        </a:p>
      </dgm:t>
    </dgm:pt>
    <dgm:pt modelId="{25C15B6D-7B4F-452C-BFB7-1A7108BAEFF3}" type="sibTrans" cxnId="{AF46D045-A80B-43ED-B7C0-C54F46D5412C}">
      <dgm:prSet/>
      <dgm:spPr/>
      <dgm:t>
        <a:bodyPr/>
        <a:lstStyle/>
        <a:p>
          <a:endParaRPr lang="pl-PL"/>
        </a:p>
      </dgm:t>
    </dgm:pt>
    <dgm:pt modelId="{20DAB188-DCAE-4F5D-AFDD-D377BDAD3494}">
      <dgm:prSet phldrT="[Tekst]" custT="1"/>
      <dgm:spPr/>
      <dgm:t>
        <a:bodyPr/>
        <a:lstStyle/>
        <a:p>
          <a:r>
            <a:rPr lang="pl-PL" sz="1800" dirty="0">
              <a:latin typeface="Cambria" panose="02040503050406030204" pitchFamily="18" charset="0"/>
              <a:ea typeface="Cambria" panose="02040503050406030204" pitchFamily="18" charset="0"/>
            </a:rPr>
            <a:t>Tworzenie działań i programów środowiskowych przez jednostki samorządu terytorialnego np. domy samopomocy, ośrodki wsparcia, punkty konsultacyjne oraz szerzenie informacji o nich;</a:t>
          </a:r>
        </a:p>
      </dgm:t>
    </dgm:pt>
    <dgm:pt modelId="{A26B2AED-FC44-4D9B-B2EF-A4B65F9D913D}" type="parTrans" cxnId="{4F27EFE2-633F-4F85-9E18-D49A5DDC4C82}">
      <dgm:prSet/>
      <dgm:spPr/>
      <dgm:t>
        <a:bodyPr/>
        <a:lstStyle/>
        <a:p>
          <a:endParaRPr lang="pl-PL"/>
        </a:p>
      </dgm:t>
    </dgm:pt>
    <dgm:pt modelId="{0805C801-12D9-49EC-868F-BE841B754C28}" type="sibTrans" cxnId="{4F27EFE2-633F-4F85-9E18-D49A5DDC4C82}">
      <dgm:prSet/>
      <dgm:spPr/>
      <dgm:t>
        <a:bodyPr/>
        <a:lstStyle/>
        <a:p>
          <a:endParaRPr lang="pl-PL"/>
        </a:p>
      </dgm:t>
    </dgm:pt>
    <dgm:pt modelId="{14F35A22-19CE-4242-9A3D-D8FA9C55A4F7}">
      <dgm:prSet phldrT="[Tekst]" custT="1"/>
      <dgm:spPr/>
      <dgm:t>
        <a:bodyPr/>
        <a:lstStyle/>
        <a:p>
          <a:pPr>
            <a:buFontTx/>
            <a:buChar char="-"/>
          </a:pPr>
          <a:r>
            <a:rPr lang="pl-PL" sz="1800" dirty="0">
              <a:latin typeface="Cambria" panose="02040503050406030204" pitchFamily="18" charset="0"/>
              <a:ea typeface="Cambria" panose="02040503050406030204" pitchFamily="18" charset="0"/>
            </a:rPr>
            <a:t>Zwiększenie dostępu do opieki psychologicznej w szkole - wzrost liczby psychologów </a:t>
          </a:r>
          <a:br>
            <a:rPr lang="pl-PL" sz="1800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pl-PL" sz="1800" dirty="0">
              <a:latin typeface="Cambria" panose="02040503050406030204" pitchFamily="18" charset="0"/>
              <a:ea typeface="Cambria" panose="02040503050406030204" pitchFamily="18" charset="0"/>
            </a:rPr>
            <a:t>i pedagogów oraz wsparcie w generowaniu i prowadzeniu programów profilaktycznych prowadzonych również przez edukatorów.</a:t>
          </a:r>
        </a:p>
      </dgm:t>
    </dgm:pt>
    <dgm:pt modelId="{B9280B3F-F363-4E18-A4DA-67C29B6FEEF6}" type="parTrans" cxnId="{092D7EF7-B261-4129-B04C-F288FFB28D80}">
      <dgm:prSet/>
      <dgm:spPr/>
      <dgm:t>
        <a:bodyPr/>
        <a:lstStyle/>
        <a:p>
          <a:endParaRPr lang="pl-PL"/>
        </a:p>
      </dgm:t>
    </dgm:pt>
    <dgm:pt modelId="{C8416E6E-3973-4BE6-AF3F-08CA5A16F23C}" type="sibTrans" cxnId="{092D7EF7-B261-4129-B04C-F288FFB28D80}">
      <dgm:prSet/>
      <dgm:spPr/>
      <dgm:t>
        <a:bodyPr/>
        <a:lstStyle/>
        <a:p>
          <a:endParaRPr lang="pl-PL"/>
        </a:p>
      </dgm:t>
    </dgm:pt>
    <dgm:pt modelId="{DEC93A9C-C722-4A2C-9A6F-DB959A8E6B40}" type="pres">
      <dgm:prSet presAssocID="{7684E6B3-A830-4787-A1E4-5A74FF7ABBD9}" presName="Name0" presStyleCnt="0">
        <dgm:presLayoutVars>
          <dgm:chMax val="7"/>
          <dgm:chPref val="7"/>
          <dgm:dir/>
        </dgm:presLayoutVars>
      </dgm:prSet>
      <dgm:spPr/>
    </dgm:pt>
    <dgm:pt modelId="{1CC9A41F-1176-4518-88B0-DA36078423E3}" type="pres">
      <dgm:prSet presAssocID="{7684E6B3-A830-4787-A1E4-5A74FF7ABBD9}" presName="Name1" presStyleCnt="0"/>
      <dgm:spPr/>
    </dgm:pt>
    <dgm:pt modelId="{D7E036D3-F2ED-47FE-83AE-9A2D02D61436}" type="pres">
      <dgm:prSet presAssocID="{7684E6B3-A830-4787-A1E4-5A74FF7ABBD9}" presName="cycle" presStyleCnt="0"/>
      <dgm:spPr/>
    </dgm:pt>
    <dgm:pt modelId="{90FC256C-5432-43DD-A100-86E87239DBB1}" type="pres">
      <dgm:prSet presAssocID="{7684E6B3-A830-4787-A1E4-5A74FF7ABBD9}" presName="srcNode" presStyleLbl="node1" presStyleIdx="0" presStyleCnt="3"/>
      <dgm:spPr/>
    </dgm:pt>
    <dgm:pt modelId="{3B692F72-8F87-413F-8B49-19A2209D4F6A}" type="pres">
      <dgm:prSet presAssocID="{7684E6B3-A830-4787-A1E4-5A74FF7ABBD9}" presName="conn" presStyleLbl="parChTrans1D2" presStyleIdx="0" presStyleCnt="1"/>
      <dgm:spPr/>
    </dgm:pt>
    <dgm:pt modelId="{35F262BC-D60C-4CCF-A3F8-DB55BF1A1B66}" type="pres">
      <dgm:prSet presAssocID="{7684E6B3-A830-4787-A1E4-5A74FF7ABBD9}" presName="extraNode" presStyleLbl="node1" presStyleIdx="0" presStyleCnt="3"/>
      <dgm:spPr/>
    </dgm:pt>
    <dgm:pt modelId="{B5175F43-E2CB-4A9D-9EAC-CDAAD689CC22}" type="pres">
      <dgm:prSet presAssocID="{7684E6B3-A830-4787-A1E4-5A74FF7ABBD9}" presName="dstNode" presStyleLbl="node1" presStyleIdx="0" presStyleCnt="3"/>
      <dgm:spPr/>
    </dgm:pt>
    <dgm:pt modelId="{FFDC2BD5-196B-496C-A7AA-B98C40416269}" type="pres">
      <dgm:prSet presAssocID="{E7663167-0507-4B62-B91C-D5E01376F0FE}" presName="text_1" presStyleLbl="node1" presStyleIdx="0" presStyleCnt="3">
        <dgm:presLayoutVars>
          <dgm:bulletEnabled val="1"/>
        </dgm:presLayoutVars>
      </dgm:prSet>
      <dgm:spPr/>
    </dgm:pt>
    <dgm:pt modelId="{D1226D1C-AF84-451B-9A8B-EF21EAC7FA36}" type="pres">
      <dgm:prSet presAssocID="{E7663167-0507-4B62-B91C-D5E01376F0FE}" presName="accent_1" presStyleCnt="0"/>
      <dgm:spPr/>
    </dgm:pt>
    <dgm:pt modelId="{E31D745B-6EDA-4247-A31E-BF348383B3C2}" type="pres">
      <dgm:prSet presAssocID="{E7663167-0507-4B62-B91C-D5E01376F0FE}" presName="accentRepeatNode" presStyleLbl="solidFgAcc1" presStyleIdx="0" presStyleCnt="3"/>
      <dgm:spPr/>
    </dgm:pt>
    <dgm:pt modelId="{6618315F-5033-4FA7-B86A-04D86F88CB1B}" type="pres">
      <dgm:prSet presAssocID="{20DAB188-DCAE-4F5D-AFDD-D377BDAD3494}" presName="text_2" presStyleLbl="node1" presStyleIdx="1" presStyleCnt="3">
        <dgm:presLayoutVars>
          <dgm:bulletEnabled val="1"/>
        </dgm:presLayoutVars>
      </dgm:prSet>
      <dgm:spPr/>
    </dgm:pt>
    <dgm:pt modelId="{0ED88AE7-0138-4606-889E-1462B0C471E5}" type="pres">
      <dgm:prSet presAssocID="{20DAB188-DCAE-4F5D-AFDD-D377BDAD3494}" presName="accent_2" presStyleCnt="0"/>
      <dgm:spPr/>
    </dgm:pt>
    <dgm:pt modelId="{2D28E48E-70A6-434B-A565-CF6893DF2B6F}" type="pres">
      <dgm:prSet presAssocID="{20DAB188-DCAE-4F5D-AFDD-D377BDAD3494}" presName="accentRepeatNode" presStyleLbl="solidFgAcc1" presStyleIdx="1" presStyleCnt="3"/>
      <dgm:spPr/>
    </dgm:pt>
    <dgm:pt modelId="{AFFE67EF-633C-416C-AECC-CB6AFAB3211D}" type="pres">
      <dgm:prSet presAssocID="{14F35A22-19CE-4242-9A3D-D8FA9C55A4F7}" presName="text_3" presStyleLbl="node1" presStyleIdx="2" presStyleCnt="3">
        <dgm:presLayoutVars>
          <dgm:bulletEnabled val="1"/>
        </dgm:presLayoutVars>
      </dgm:prSet>
      <dgm:spPr/>
    </dgm:pt>
    <dgm:pt modelId="{910BCA04-A262-415B-8494-EDCE13D2215A}" type="pres">
      <dgm:prSet presAssocID="{14F35A22-19CE-4242-9A3D-D8FA9C55A4F7}" presName="accent_3" presStyleCnt="0"/>
      <dgm:spPr/>
    </dgm:pt>
    <dgm:pt modelId="{3A560630-1126-4982-A6EB-1DFE97B97DAC}" type="pres">
      <dgm:prSet presAssocID="{14F35A22-19CE-4242-9A3D-D8FA9C55A4F7}" presName="accentRepeatNode" presStyleLbl="solidFgAcc1" presStyleIdx="2" presStyleCnt="3"/>
      <dgm:spPr/>
    </dgm:pt>
  </dgm:ptLst>
  <dgm:cxnLst>
    <dgm:cxn modelId="{A4690729-9445-4D33-BD40-01A2DF3CD7EE}" type="presOf" srcId="{20DAB188-DCAE-4F5D-AFDD-D377BDAD3494}" destId="{6618315F-5033-4FA7-B86A-04D86F88CB1B}" srcOrd="0" destOrd="0" presId="urn:microsoft.com/office/officeart/2008/layout/VerticalCurvedList"/>
    <dgm:cxn modelId="{AF46D045-A80B-43ED-B7C0-C54F46D5412C}" srcId="{7684E6B3-A830-4787-A1E4-5A74FF7ABBD9}" destId="{E7663167-0507-4B62-B91C-D5E01376F0FE}" srcOrd="0" destOrd="0" parTransId="{65EDA217-2A37-46D6-A677-932D51485AA2}" sibTransId="{25C15B6D-7B4F-452C-BFB7-1A7108BAEFF3}"/>
    <dgm:cxn modelId="{43589C6C-65DA-4266-A999-B2B43BE51C6B}" type="presOf" srcId="{14F35A22-19CE-4242-9A3D-D8FA9C55A4F7}" destId="{AFFE67EF-633C-416C-AECC-CB6AFAB3211D}" srcOrd="0" destOrd="0" presId="urn:microsoft.com/office/officeart/2008/layout/VerticalCurvedList"/>
    <dgm:cxn modelId="{784160A0-D90B-421B-A5B9-35CB61568749}" type="presOf" srcId="{7684E6B3-A830-4787-A1E4-5A74FF7ABBD9}" destId="{DEC93A9C-C722-4A2C-9A6F-DB959A8E6B40}" srcOrd="0" destOrd="0" presId="urn:microsoft.com/office/officeart/2008/layout/VerticalCurvedList"/>
    <dgm:cxn modelId="{2740F1B2-57E2-44B8-BB94-AFE2DEC2D868}" type="presOf" srcId="{E7663167-0507-4B62-B91C-D5E01376F0FE}" destId="{FFDC2BD5-196B-496C-A7AA-B98C40416269}" srcOrd="0" destOrd="0" presId="urn:microsoft.com/office/officeart/2008/layout/VerticalCurvedList"/>
    <dgm:cxn modelId="{C66F86B9-1E5B-46EE-8D3B-FD762950702D}" type="presOf" srcId="{25C15B6D-7B4F-452C-BFB7-1A7108BAEFF3}" destId="{3B692F72-8F87-413F-8B49-19A2209D4F6A}" srcOrd="0" destOrd="0" presId="urn:microsoft.com/office/officeart/2008/layout/VerticalCurvedList"/>
    <dgm:cxn modelId="{4F27EFE2-633F-4F85-9E18-D49A5DDC4C82}" srcId="{7684E6B3-A830-4787-A1E4-5A74FF7ABBD9}" destId="{20DAB188-DCAE-4F5D-AFDD-D377BDAD3494}" srcOrd="1" destOrd="0" parTransId="{A26B2AED-FC44-4D9B-B2EF-A4B65F9D913D}" sibTransId="{0805C801-12D9-49EC-868F-BE841B754C28}"/>
    <dgm:cxn modelId="{092D7EF7-B261-4129-B04C-F288FFB28D80}" srcId="{7684E6B3-A830-4787-A1E4-5A74FF7ABBD9}" destId="{14F35A22-19CE-4242-9A3D-D8FA9C55A4F7}" srcOrd="2" destOrd="0" parTransId="{B9280B3F-F363-4E18-A4DA-67C29B6FEEF6}" sibTransId="{C8416E6E-3973-4BE6-AF3F-08CA5A16F23C}"/>
    <dgm:cxn modelId="{4B0BAD76-ACAC-453D-9C54-B3F544DD0181}" type="presParOf" srcId="{DEC93A9C-C722-4A2C-9A6F-DB959A8E6B40}" destId="{1CC9A41F-1176-4518-88B0-DA36078423E3}" srcOrd="0" destOrd="0" presId="urn:microsoft.com/office/officeart/2008/layout/VerticalCurvedList"/>
    <dgm:cxn modelId="{61C33331-386D-44F1-ACBB-E5884C41F30B}" type="presParOf" srcId="{1CC9A41F-1176-4518-88B0-DA36078423E3}" destId="{D7E036D3-F2ED-47FE-83AE-9A2D02D61436}" srcOrd="0" destOrd="0" presId="urn:microsoft.com/office/officeart/2008/layout/VerticalCurvedList"/>
    <dgm:cxn modelId="{5F48E768-16C8-445C-950A-9DE68DE1C55E}" type="presParOf" srcId="{D7E036D3-F2ED-47FE-83AE-9A2D02D61436}" destId="{90FC256C-5432-43DD-A100-86E87239DBB1}" srcOrd="0" destOrd="0" presId="urn:microsoft.com/office/officeart/2008/layout/VerticalCurvedList"/>
    <dgm:cxn modelId="{95958C99-9EC0-4B91-83F4-387FAF9D4032}" type="presParOf" srcId="{D7E036D3-F2ED-47FE-83AE-9A2D02D61436}" destId="{3B692F72-8F87-413F-8B49-19A2209D4F6A}" srcOrd="1" destOrd="0" presId="urn:microsoft.com/office/officeart/2008/layout/VerticalCurvedList"/>
    <dgm:cxn modelId="{A2F813D8-3D83-4DA9-A489-1819A120DCF7}" type="presParOf" srcId="{D7E036D3-F2ED-47FE-83AE-9A2D02D61436}" destId="{35F262BC-D60C-4CCF-A3F8-DB55BF1A1B66}" srcOrd="2" destOrd="0" presId="urn:microsoft.com/office/officeart/2008/layout/VerticalCurvedList"/>
    <dgm:cxn modelId="{B1BE0B1F-492A-41AA-ABEF-8AA31D3EC27C}" type="presParOf" srcId="{D7E036D3-F2ED-47FE-83AE-9A2D02D61436}" destId="{B5175F43-E2CB-4A9D-9EAC-CDAAD689CC22}" srcOrd="3" destOrd="0" presId="urn:microsoft.com/office/officeart/2008/layout/VerticalCurvedList"/>
    <dgm:cxn modelId="{C665C8A2-6364-49F4-B027-ABA158ED4AAE}" type="presParOf" srcId="{1CC9A41F-1176-4518-88B0-DA36078423E3}" destId="{FFDC2BD5-196B-496C-A7AA-B98C40416269}" srcOrd="1" destOrd="0" presId="urn:microsoft.com/office/officeart/2008/layout/VerticalCurvedList"/>
    <dgm:cxn modelId="{DD32741A-34FE-43FA-9D90-AE7F3D68CD86}" type="presParOf" srcId="{1CC9A41F-1176-4518-88B0-DA36078423E3}" destId="{D1226D1C-AF84-451B-9A8B-EF21EAC7FA36}" srcOrd="2" destOrd="0" presId="urn:microsoft.com/office/officeart/2008/layout/VerticalCurvedList"/>
    <dgm:cxn modelId="{15C88CD7-8D8F-4E28-89EF-E11397EEF380}" type="presParOf" srcId="{D1226D1C-AF84-451B-9A8B-EF21EAC7FA36}" destId="{E31D745B-6EDA-4247-A31E-BF348383B3C2}" srcOrd="0" destOrd="0" presId="urn:microsoft.com/office/officeart/2008/layout/VerticalCurvedList"/>
    <dgm:cxn modelId="{ECBB6ED3-3948-4B0E-A080-16FEDA215819}" type="presParOf" srcId="{1CC9A41F-1176-4518-88B0-DA36078423E3}" destId="{6618315F-5033-4FA7-B86A-04D86F88CB1B}" srcOrd="3" destOrd="0" presId="urn:microsoft.com/office/officeart/2008/layout/VerticalCurvedList"/>
    <dgm:cxn modelId="{9F56B3F3-19D4-4198-8AB1-3C43F2BCA395}" type="presParOf" srcId="{1CC9A41F-1176-4518-88B0-DA36078423E3}" destId="{0ED88AE7-0138-4606-889E-1462B0C471E5}" srcOrd="4" destOrd="0" presId="urn:microsoft.com/office/officeart/2008/layout/VerticalCurvedList"/>
    <dgm:cxn modelId="{9A6A3480-25CA-42BD-AF55-2E01538AF73D}" type="presParOf" srcId="{0ED88AE7-0138-4606-889E-1462B0C471E5}" destId="{2D28E48E-70A6-434B-A565-CF6893DF2B6F}" srcOrd="0" destOrd="0" presId="urn:microsoft.com/office/officeart/2008/layout/VerticalCurvedList"/>
    <dgm:cxn modelId="{35813D55-BCBE-402F-8472-FD8DEB65243D}" type="presParOf" srcId="{1CC9A41F-1176-4518-88B0-DA36078423E3}" destId="{AFFE67EF-633C-416C-AECC-CB6AFAB3211D}" srcOrd="5" destOrd="0" presId="urn:microsoft.com/office/officeart/2008/layout/VerticalCurvedList"/>
    <dgm:cxn modelId="{218BFB4A-22BB-4B70-A0E1-7AFB54224418}" type="presParOf" srcId="{1CC9A41F-1176-4518-88B0-DA36078423E3}" destId="{910BCA04-A262-415B-8494-EDCE13D2215A}" srcOrd="6" destOrd="0" presId="urn:microsoft.com/office/officeart/2008/layout/VerticalCurvedList"/>
    <dgm:cxn modelId="{3CBFDB29-267B-402D-B0FE-D28E40571654}" type="presParOf" srcId="{910BCA04-A262-415B-8494-EDCE13D2215A}" destId="{3A560630-1126-4982-A6EB-1DFE97B97D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13303-F719-4DEC-ABD3-6E610AFDE91A}">
      <dsp:nvSpPr>
        <dsp:cNvPr id="0" name=""/>
        <dsp:cNvSpPr/>
      </dsp:nvSpPr>
      <dsp:spPr>
        <a:xfrm>
          <a:off x="4436827" y="2776"/>
          <a:ext cx="6655241" cy="15113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 dirty="0">
              <a:latin typeface="Cambria" panose="02040503050406030204" pitchFamily="18" charset="0"/>
              <a:ea typeface="Cambria" panose="02040503050406030204" pitchFamily="18" charset="0"/>
            </a:rPr>
            <a:t>Punkt Zgłoszeniowo-Koordynacyjny;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>
              <a:latin typeface="Cambria" panose="02040503050406030204" pitchFamily="18" charset="0"/>
              <a:ea typeface="Cambria" panose="02040503050406030204" pitchFamily="18" charset="0"/>
            </a:rPr>
            <a:t>Oddział stacjonarny;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>
              <a:latin typeface="Cambria" panose="02040503050406030204" pitchFamily="18" charset="0"/>
              <a:ea typeface="Cambria" panose="02040503050406030204" pitchFamily="18" charset="0"/>
            </a:rPr>
            <a:t>Oddział dzienny;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>
              <a:latin typeface="Cambria" panose="02040503050406030204" pitchFamily="18" charset="0"/>
              <a:ea typeface="Cambria" panose="02040503050406030204" pitchFamily="18" charset="0"/>
            </a:rPr>
            <a:t>Poradnia zdrowia psychicznego;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>
              <a:latin typeface="Cambria" panose="02040503050406030204" pitchFamily="18" charset="0"/>
              <a:ea typeface="Cambria" panose="02040503050406030204" pitchFamily="18" charset="0"/>
            </a:rPr>
            <a:t>Zespół Leczenia Środowiskowego</a:t>
          </a:r>
          <a:r>
            <a:rPr lang="pl-PL" sz="20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4436827" y="191698"/>
        <a:ext cx="6088476" cy="1133530"/>
      </dsp:txXfrm>
    </dsp:sp>
    <dsp:sp modelId="{1B24382D-4B5E-4DE8-B5CD-B5E8C3DAD518}">
      <dsp:nvSpPr>
        <dsp:cNvPr id="0" name=""/>
        <dsp:cNvSpPr/>
      </dsp:nvSpPr>
      <dsp:spPr>
        <a:xfrm>
          <a:off x="0" y="10529"/>
          <a:ext cx="4436827" cy="1511374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latin typeface="Cambria" panose="02040503050406030204" pitchFamily="18" charset="0"/>
              <a:ea typeface="Cambria" panose="02040503050406030204" pitchFamily="18" charset="0"/>
            </a:rPr>
            <a:t>Pilotaż dla dorosłych</a:t>
          </a:r>
        </a:p>
      </dsp:txBody>
      <dsp:txXfrm>
        <a:off x="73779" y="84308"/>
        <a:ext cx="4289269" cy="1363816"/>
      </dsp:txXfrm>
    </dsp:sp>
    <dsp:sp modelId="{AB974436-FDD3-4BEC-85C4-D8A7C2BD4633}">
      <dsp:nvSpPr>
        <dsp:cNvPr id="0" name=""/>
        <dsp:cNvSpPr/>
      </dsp:nvSpPr>
      <dsp:spPr>
        <a:xfrm>
          <a:off x="4437910" y="1668064"/>
          <a:ext cx="6648742" cy="28309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600" kern="1200" dirty="0">
              <a:latin typeface="Cambria" panose="02040503050406030204" pitchFamily="18" charset="0"/>
              <a:ea typeface="Cambria" panose="02040503050406030204" pitchFamily="18" charset="0"/>
            </a:rPr>
            <a:t>I</a:t>
          </a:r>
          <a:r>
            <a:rPr lang="pl-PL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pl-PL" sz="1600" kern="1200" dirty="0">
              <a:latin typeface="Cambria" panose="02040503050406030204" pitchFamily="18" charset="0"/>
              <a:ea typeface="Cambria" panose="02040503050406030204" pitchFamily="18" charset="0"/>
            </a:rPr>
            <a:t>poziom referencyjny- psycholog, psychoterapeuta, terapeuta środowiskowy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600" kern="1200" dirty="0">
              <a:latin typeface="Cambria" panose="02040503050406030204" pitchFamily="18" charset="0"/>
              <a:ea typeface="Cambria" panose="02040503050406030204" pitchFamily="18" charset="0"/>
            </a:rPr>
            <a:t>II poziom referencyjny- psychiatra dzieci i młodzieży, oddział dzienny, zespół leczenia środowiskowego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600" kern="1200" dirty="0">
              <a:latin typeface="Cambria" panose="02040503050406030204" pitchFamily="18" charset="0"/>
              <a:ea typeface="Cambria" panose="02040503050406030204" pitchFamily="18" charset="0"/>
            </a:rPr>
            <a:t>III poziom referencyjny- oddział dzienny, oddział całodobowy, poradnia przyszpitalna dla przyjęć planowych lub nagłych</a:t>
          </a:r>
        </a:p>
      </dsp:txBody>
      <dsp:txXfrm>
        <a:off x="4437910" y="2021928"/>
        <a:ext cx="5587151" cy="2123182"/>
      </dsp:txXfrm>
    </dsp:sp>
    <dsp:sp modelId="{CB814098-9B1A-45DF-8D62-BD96BDF4B742}">
      <dsp:nvSpPr>
        <dsp:cNvPr id="0" name=""/>
        <dsp:cNvSpPr/>
      </dsp:nvSpPr>
      <dsp:spPr>
        <a:xfrm>
          <a:off x="5416" y="2325056"/>
          <a:ext cx="4432494" cy="1511374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latin typeface="Cambria" panose="02040503050406030204" pitchFamily="18" charset="0"/>
              <a:ea typeface="Cambria" panose="02040503050406030204" pitchFamily="18" charset="0"/>
            </a:rPr>
            <a:t>Pilotaż dla dzieci </a:t>
          </a:r>
          <a:br>
            <a:rPr lang="pl-PL" sz="3600" b="1" kern="1200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pl-PL" sz="3600" b="1" kern="1200" dirty="0">
              <a:latin typeface="Cambria" panose="02040503050406030204" pitchFamily="18" charset="0"/>
              <a:ea typeface="Cambria" panose="02040503050406030204" pitchFamily="18" charset="0"/>
            </a:rPr>
            <a:t>i młodzieży</a:t>
          </a:r>
        </a:p>
      </dsp:txBody>
      <dsp:txXfrm>
        <a:off x="79195" y="2398835"/>
        <a:ext cx="4284936" cy="1363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6025B-15F9-4C76-BE5F-B4571D40C6AA}">
      <dsp:nvSpPr>
        <dsp:cNvPr id="0" name=""/>
        <dsp:cNvSpPr/>
      </dsp:nvSpPr>
      <dsp:spPr>
        <a:xfrm>
          <a:off x="1206" y="600"/>
          <a:ext cx="10513186" cy="133004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900" kern="1200" dirty="0">
              <a:latin typeface="Cambria" panose="02040503050406030204" pitchFamily="18" charset="0"/>
              <a:ea typeface="Cambria" panose="02040503050406030204" pitchFamily="18" charset="0"/>
            </a:rPr>
            <a:t>90.000 psychiatrów w Europie</a:t>
          </a:r>
        </a:p>
      </dsp:txBody>
      <dsp:txXfrm>
        <a:off x="40162" y="39556"/>
        <a:ext cx="10435274" cy="1252135"/>
      </dsp:txXfrm>
    </dsp:sp>
    <dsp:sp modelId="{9C5AA9A4-6925-414D-BA99-D0D35F812D3E}">
      <dsp:nvSpPr>
        <dsp:cNvPr id="0" name=""/>
        <dsp:cNvSpPr/>
      </dsp:nvSpPr>
      <dsp:spPr>
        <a:xfrm>
          <a:off x="1206" y="1510645"/>
          <a:ext cx="6867539" cy="1330047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Cambria" panose="02040503050406030204" pitchFamily="18" charset="0"/>
              <a:ea typeface="Cambria" panose="02040503050406030204" pitchFamily="18" charset="0"/>
            </a:rPr>
            <a:t>Polska </a:t>
          </a:r>
          <a:r>
            <a:rPr lang="pl-PL" sz="2500" kern="1200" baseline="0" dirty="0">
              <a:latin typeface="Cambria" panose="02040503050406030204" pitchFamily="18" charset="0"/>
              <a:ea typeface="Cambria" panose="02040503050406030204" pitchFamily="18" charset="0"/>
            </a:rPr>
            <a:t>ma jedną z najmniejszych liczb psychiatrów na kraj (około 90 na milion osób). Mniej ma tylko Bułgaria (76 psychiatrów)</a:t>
          </a:r>
          <a:endParaRPr lang="pl-PL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0162" y="1549601"/>
        <a:ext cx="6789627" cy="1252135"/>
      </dsp:txXfrm>
    </dsp:sp>
    <dsp:sp modelId="{5B3A1FA0-5E20-4CA5-A7C2-12A5C2A15E16}">
      <dsp:nvSpPr>
        <dsp:cNvPr id="0" name=""/>
        <dsp:cNvSpPr/>
      </dsp:nvSpPr>
      <dsp:spPr>
        <a:xfrm>
          <a:off x="1206" y="3020690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mbria" panose="02040503050406030204" pitchFamily="18" charset="0"/>
              <a:ea typeface="Cambria" panose="02040503050406030204" pitchFamily="18" charset="0"/>
            </a:rPr>
            <a:t>Niemcy mają około 21% psychiatrów Europy (18600 lekarzy/ 223 na milion mieszkańców)</a:t>
          </a:r>
        </a:p>
      </dsp:txBody>
      <dsp:txXfrm>
        <a:off x="40162" y="3059646"/>
        <a:ext cx="3285231" cy="1252135"/>
      </dsp:txXfrm>
    </dsp:sp>
    <dsp:sp modelId="{D627DB46-6526-406D-8096-9B16C01CA5B6}">
      <dsp:nvSpPr>
        <dsp:cNvPr id="0" name=""/>
        <dsp:cNvSpPr/>
      </dsp:nvSpPr>
      <dsp:spPr>
        <a:xfrm>
          <a:off x="3505602" y="3020690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mbria" panose="02040503050406030204" pitchFamily="18" charset="0"/>
              <a:ea typeface="Cambria" panose="02040503050406030204" pitchFamily="18" charset="0"/>
            </a:rPr>
            <a:t>Francja- 15200 psychiatrów (17% zasobów Europy 228/ milion mieszkańców)</a:t>
          </a:r>
        </a:p>
      </dsp:txBody>
      <dsp:txXfrm>
        <a:off x="3544558" y="3059646"/>
        <a:ext cx="3285231" cy="1252135"/>
      </dsp:txXfrm>
    </dsp:sp>
    <dsp:sp modelId="{A9F78D85-31A8-4BB5-8A24-9F7AF83C1E8E}">
      <dsp:nvSpPr>
        <dsp:cNvPr id="0" name=""/>
        <dsp:cNvSpPr/>
      </dsp:nvSpPr>
      <dsp:spPr>
        <a:xfrm>
          <a:off x="7151249" y="1510645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Cambria" panose="02040503050406030204" pitchFamily="18" charset="0"/>
              <a:ea typeface="Cambria" panose="02040503050406030204" pitchFamily="18" charset="0"/>
            </a:rPr>
            <a:t>Najwięcej psychiatrów ma Finlandia </a:t>
          </a:r>
          <a:br>
            <a:rPr lang="pl-PL" sz="2500" kern="1200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pl-PL" sz="2500" kern="1200" dirty="0">
              <a:latin typeface="Cambria" panose="02040503050406030204" pitchFamily="18" charset="0"/>
              <a:ea typeface="Cambria" panose="02040503050406030204" pitchFamily="18" charset="0"/>
            </a:rPr>
            <a:t>(236 na milion osób)</a:t>
          </a:r>
        </a:p>
      </dsp:txBody>
      <dsp:txXfrm>
        <a:off x="7190205" y="1549601"/>
        <a:ext cx="3285231" cy="1252135"/>
      </dsp:txXfrm>
    </dsp:sp>
    <dsp:sp modelId="{8AFDD411-24A1-49ED-B5DF-C3A88829B231}">
      <dsp:nvSpPr>
        <dsp:cNvPr id="0" name=""/>
        <dsp:cNvSpPr/>
      </dsp:nvSpPr>
      <dsp:spPr>
        <a:xfrm>
          <a:off x="7151249" y="3020690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mbria" panose="02040503050406030204" pitchFamily="18" charset="0"/>
              <a:ea typeface="Cambria" panose="02040503050406030204" pitchFamily="18" charset="0"/>
            </a:rPr>
            <a:t>Włochy- 10800 psychiatrów (12% zasobów Europy) </a:t>
          </a:r>
        </a:p>
      </dsp:txBody>
      <dsp:txXfrm>
        <a:off x="7190205" y="3059646"/>
        <a:ext cx="3285231" cy="12521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26D97-855C-4153-9B9C-9699814C4E0E}">
      <dsp:nvSpPr>
        <dsp:cNvPr id="0" name=""/>
        <dsp:cNvSpPr/>
      </dsp:nvSpPr>
      <dsp:spPr>
        <a:xfrm>
          <a:off x="0" y="426839"/>
          <a:ext cx="3191910" cy="191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>
              <a:latin typeface="Cambria" panose="02040503050406030204" pitchFamily="18" charset="0"/>
              <a:ea typeface="Cambria" panose="02040503050406030204" pitchFamily="18" charset="0"/>
            </a:rPr>
            <a:t>Wzrost przeznaczanego PKB na ochronę zdrowia</a:t>
          </a:r>
        </a:p>
      </dsp:txBody>
      <dsp:txXfrm>
        <a:off x="0" y="426839"/>
        <a:ext cx="3191910" cy="1915146"/>
      </dsp:txXfrm>
    </dsp:sp>
    <dsp:sp modelId="{10538D5D-E029-404A-B343-A8E5B97C5E9B}">
      <dsp:nvSpPr>
        <dsp:cNvPr id="0" name=""/>
        <dsp:cNvSpPr/>
      </dsp:nvSpPr>
      <dsp:spPr>
        <a:xfrm>
          <a:off x="3511101" y="426839"/>
          <a:ext cx="3191910" cy="191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>
              <a:latin typeface="Cambria" panose="02040503050406030204" pitchFamily="18" charset="0"/>
              <a:ea typeface="Cambria" panose="02040503050406030204" pitchFamily="18" charset="0"/>
            </a:rPr>
            <a:t>Przeniesienie środków </a:t>
          </a:r>
          <a:br>
            <a:rPr lang="pl-PL" sz="3100" kern="1200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pl-PL" sz="3100" kern="1200" dirty="0">
              <a:latin typeface="Cambria" panose="02040503050406030204" pitchFamily="18" charset="0"/>
              <a:ea typeface="Cambria" panose="02040503050406030204" pitchFamily="18" charset="0"/>
            </a:rPr>
            <a:t>w planie finansowym</a:t>
          </a:r>
        </a:p>
      </dsp:txBody>
      <dsp:txXfrm>
        <a:off x="3511101" y="426839"/>
        <a:ext cx="3191910" cy="1915146"/>
      </dsp:txXfrm>
    </dsp:sp>
    <dsp:sp modelId="{9DC5C5DE-BF5E-4611-91A8-32D8380C2DD3}">
      <dsp:nvSpPr>
        <dsp:cNvPr id="0" name=""/>
        <dsp:cNvSpPr/>
      </dsp:nvSpPr>
      <dsp:spPr>
        <a:xfrm>
          <a:off x="7022202" y="426839"/>
          <a:ext cx="3191910" cy="191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>
              <a:latin typeface="Cambria" panose="02040503050406030204" pitchFamily="18" charset="0"/>
              <a:ea typeface="Cambria" panose="02040503050406030204" pitchFamily="18" charset="0"/>
            </a:rPr>
            <a:t>Wzrost składki zdrowotnej</a:t>
          </a:r>
        </a:p>
      </dsp:txBody>
      <dsp:txXfrm>
        <a:off x="7022202" y="426839"/>
        <a:ext cx="3191910" cy="1915146"/>
      </dsp:txXfrm>
    </dsp:sp>
    <dsp:sp modelId="{C52C45F4-7DF2-4F6A-A41C-C134E381625F}">
      <dsp:nvSpPr>
        <dsp:cNvPr id="0" name=""/>
        <dsp:cNvSpPr/>
      </dsp:nvSpPr>
      <dsp:spPr>
        <a:xfrm>
          <a:off x="1755550" y="2661176"/>
          <a:ext cx="3191910" cy="191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>
              <a:latin typeface="Cambria" panose="02040503050406030204" pitchFamily="18" charset="0"/>
              <a:ea typeface="Cambria" panose="02040503050406030204" pitchFamily="18" charset="0"/>
            </a:rPr>
            <a:t>Walka o dotacje celowe</a:t>
          </a:r>
        </a:p>
      </dsp:txBody>
      <dsp:txXfrm>
        <a:off x="1755550" y="2661176"/>
        <a:ext cx="3191910" cy="1915146"/>
      </dsp:txXfrm>
    </dsp:sp>
    <dsp:sp modelId="{518F8868-7E97-4010-81CE-D083AAAE3B19}">
      <dsp:nvSpPr>
        <dsp:cNvPr id="0" name=""/>
        <dsp:cNvSpPr/>
      </dsp:nvSpPr>
      <dsp:spPr>
        <a:xfrm>
          <a:off x="5266652" y="2661176"/>
          <a:ext cx="3191910" cy="191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>
              <a:latin typeface="Cambria" panose="02040503050406030204" pitchFamily="18" charset="0"/>
              <a:ea typeface="Cambria" panose="02040503050406030204" pitchFamily="18" charset="0"/>
            </a:rPr>
            <a:t>Wprowadzenie współpłacenia</a:t>
          </a:r>
        </a:p>
      </dsp:txBody>
      <dsp:txXfrm>
        <a:off x="5266652" y="2661176"/>
        <a:ext cx="3191910" cy="19151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92F72-8F87-413F-8B49-19A2209D4F6A}">
      <dsp:nvSpPr>
        <dsp:cNvPr id="0" name=""/>
        <dsp:cNvSpPr/>
      </dsp:nvSpPr>
      <dsp:spPr>
        <a:xfrm>
          <a:off x="-6028093" y="-922625"/>
          <a:ext cx="7177956" cy="7177956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C2BD5-196B-496C-A7AA-B98C40416269}">
      <dsp:nvSpPr>
        <dsp:cNvPr id="0" name=""/>
        <dsp:cNvSpPr/>
      </dsp:nvSpPr>
      <dsp:spPr>
        <a:xfrm>
          <a:off x="740179" y="533270"/>
          <a:ext cx="10012205" cy="1066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56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Cambria" panose="02040503050406030204" pitchFamily="18" charset="0"/>
              <a:ea typeface="Cambria" panose="02040503050406030204" pitchFamily="18" charset="0"/>
            </a:rPr>
            <a:t>Zwiększenie dostępu do świadczeń psychoterapeutycznych;</a:t>
          </a:r>
        </a:p>
      </dsp:txBody>
      <dsp:txXfrm>
        <a:off x="740179" y="533270"/>
        <a:ext cx="10012205" cy="1066541"/>
      </dsp:txXfrm>
    </dsp:sp>
    <dsp:sp modelId="{E31D745B-6EDA-4247-A31E-BF348383B3C2}">
      <dsp:nvSpPr>
        <dsp:cNvPr id="0" name=""/>
        <dsp:cNvSpPr/>
      </dsp:nvSpPr>
      <dsp:spPr>
        <a:xfrm>
          <a:off x="73591" y="399952"/>
          <a:ext cx="1333176" cy="13331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8315F-5033-4FA7-B86A-04D86F88CB1B}">
      <dsp:nvSpPr>
        <dsp:cNvPr id="0" name=""/>
        <dsp:cNvSpPr/>
      </dsp:nvSpPr>
      <dsp:spPr>
        <a:xfrm>
          <a:off x="1127867" y="2133082"/>
          <a:ext cx="9624517" cy="1066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56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Cambria" panose="02040503050406030204" pitchFamily="18" charset="0"/>
              <a:ea typeface="Cambria" panose="02040503050406030204" pitchFamily="18" charset="0"/>
            </a:rPr>
            <a:t>Tworzenie działań i programów środowiskowych przez jednostki samorządu terytorialnego np. domy samopomocy, ośrodki wsparcia, punkty konsultacyjne oraz szerzenie informacji o nich;</a:t>
          </a:r>
        </a:p>
      </dsp:txBody>
      <dsp:txXfrm>
        <a:off x="1127867" y="2133082"/>
        <a:ext cx="9624517" cy="1066541"/>
      </dsp:txXfrm>
    </dsp:sp>
    <dsp:sp modelId="{2D28E48E-70A6-434B-A565-CF6893DF2B6F}">
      <dsp:nvSpPr>
        <dsp:cNvPr id="0" name=""/>
        <dsp:cNvSpPr/>
      </dsp:nvSpPr>
      <dsp:spPr>
        <a:xfrm>
          <a:off x="461279" y="1999764"/>
          <a:ext cx="1333176" cy="13331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E67EF-633C-416C-AECC-CB6AFAB3211D}">
      <dsp:nvSpPr>
        <dsp:cNvPr id="0" name=""/>
        <dsp:cNvSpPr/>
      </dsp:nvSpPr>
      <dsp:spPr>
        <a:xfrm>
          <a:off x="740179" y="3732894"/>
          <a:ext cx="10012205" cy="1066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56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pl-PL" sz="1800" kern="1200" dirty="0">
              <a:latin typeface="Cambria" panose="02040503050406030204" pitchFamily="18" charset="0"/>
              <a:ea typeface="Cambria" panose="02040503050406030204" pitchFamily="18" charset="0"/>
            </a:rPr>
            <a:t>Zwiększenie dostępu do opieki psychologicznej w szkole - wzrost liczby psychologów </a:t>
          </a:r>
          <a:br>
            <a:rPr lang="pl-PL" sz="1800" kern="1200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pl-PL" sz="1800" kern="1200" dirty="0">
              <a:latin typeface="Cambria" panose="02040503050406030204" pitchFamily="18" charset="0"/>
              <a:ea typeface="Cambria" panose="02040503050406030204" pitchFamily="18" charset="0"/>
            </a:rPr>
            <a:t>i pedagogów oraz wsparcie w generowaniu i prowadzeniu programów profilaktycznych prowadzonych również przez edukatorów.</a:t>
          </a:r>
        </a:p>
      </dsp:txBody>
      <dsp:txXfrm>
        <a:off x="740179" y="3732894"/>
        <a:ext cx="10012205" cy="1066541"/>
      </dsp:txXfrm>
    </dsp:sp>
    <dsp:sp modelId="{3A560630-1126-4982-A6EB-1DFE97B97DAC}">
      <dsp:nvSpPr>
        <dsp:cNvPr id="0" name=""/>
        <dsp:cNvSpPr/>
      </dsp:nvSpPr>
      <dsp:spPr>
        <a:xfrm>
          <a:off x="73591" y="3599576"/>
          <a:ext cx="1333176" cy="13331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DACE2B-6138-4C88-B662-67D0E7875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504D88-4A36-4F91-B295-4E658D85A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694CC0-AD7E-46AB-98EE-B4E35A5D8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68DF09-0B9D-4741-A21D-7AD0A1B0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92626C-046A-4002-982C-2B8D87B5D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98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8305BA-AD03-491D-B465-AD5FD39E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12905A-9581-40EF-BC6F-678E3F230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B0AC1C-E909-4BE8-B619-C9A7D4AD2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C4D92AD-53E4-4FA2-8E83-CC9FBD7E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2F4276-4DA9-418D-B7DE-4348FFA4A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30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2A0CFCD-9211-4CEB-9E9D-85E06E025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7C6F244-9425-4366-BE16-3463D60A1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333568-EFEF-4F98-8822-FD6368962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0C7040C-3538-4896-8BE0-538249FAE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C0093D1-CBC6-45B7-B13E-8543BE48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04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07432-F39F-4B83-9F42-2C575F123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69785D-EAAC-4662-943F-66F5B3BAF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AD917D-6DCB-40DE-923E-55F4C061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6ED547-010F-4A3B-AB53-BB583815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EF045E-F8CC-488D-8196-A0AE06AD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56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229359-4614-4C17-956D-56F41046C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02A4547-031E-4657-A7D0-82DF6723A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07C148-5DB8-4FF2-B5C8-9DFA288B1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B52BF9-448C-4DB7-987B-EE8AEABD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81F3F5-0C5D-4A2B-BF46-5C7FE707C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82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73EDF1-5B50-4350-858B-CE1AF2D5F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0A15FC-2441-4C85-AC88-7337893A8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6B4E05E-79FF-4F80-999D-D7AD1FC7D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363CA20-AE59-4A0D-BA1C-D0DEAE668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F336922-D0F2-47A3-B2B2-3F0DF059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269B0D-DBCB-438F-9572-809795FD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51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F0ADEB-553F-4E5C-9C2F-FC33B646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7C57742-03AA-40A5-9401-33A32B196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08E3C54-5CB5-4182-8340-C375596C1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22E422D-A386-4AC9-B353-92B372BB8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C5C3F3E-143F-4699-8B48-864D4371C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933CF1A-2F80-4293-8C79-2A341A109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8E11579-F165-4DD2-B2CB-D2A7826F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C075C20-028B-48D7-B415-249188F6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40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798BF0-35D7-4BFC-AF8B-46BDCA5BD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BBADD9C-99FF-4DDD-9B64-94C52CE6F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D92C43-4F99-4F0A-8330-1EDBDEE77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DC0D547-76CE-406F-8B13-FB6DA0181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43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61741D7-F461-4177-A326-0D296CAD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A063A46-9E11-42D1-AAFF-B44233CE2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71D9D0B-215C-49C9-BC39-120A9932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70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8A948C-6DBD-4FC9-9B6D-A577B54C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EB1133-B111-4FC6-822E-AA66F2006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88719A5-474D-405D-AF6A-47C60F4BC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E3887F8-9D35-4441-BAD0-0D4736AA9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6126C2B-56BC-4D0D-9889-939E4A62A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79DDC54-40E2-4BF7-A1BF-7173B110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31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8E7F6D-A80A-4470-A3F2-B05F401F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ACEF9E8-033E-4581-A8E7-2BD18173A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5E5A27-731E-4555-96A4-EDD301A2F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3D3D03-F9C2-48E1-9092-C02C7845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1B1841E-83DB-4E89-AC3A-161A7052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525339A-F5B2-483C-B067-67A7BE79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52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65A7F3D-5772-4054-A626-B9680C557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C1007C-49DB-4554-B3D2-3B599DC88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5FF586-5678-4D67-B88A-D14E746A8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24CB6-874B-4323-9DC3-F39CDBFEDB48}" type="datetimeFigureOut">
              <a:rPr lang="pl-PL" smtClean="0"/>
              <a:t>28.11.2019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6529AA-2DD8-43D0-B77A-BC45A5E7E6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E4C3FA-8BCA-4533-8D8D-0E55C91E7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7279E-DF5F-4534-832D-A35988C6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196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2FF429-4869-469F-A2B2-56429FE11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2081195"/>
            <a:ext cx="11540690" cy="1896177"/>
          </a:xfrm>
        </p:spPr>
        <p:txBody>
          <a:bodyPr>
            <a:noAutofit/>
          </a:bodyPr>
          <a:lstStyle/>
          <a:p>
            <a:b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  <a:t>Opieka psychiatryczna w Polsce </a:t>
            </a:r>
            <a:b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propozycje zmian w kontekście aktualnych </a:t>
            </a:r>
            <a:br>
              <a:rPr lang="pl-PL" sz="3600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doniesień z państw europejskich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A8F1C08-82B8-47B4-B5B8-8D775DF30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lic. Monika Serkowska</a:t>
            </a:r>
            <a:b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mgr Katarzyna Pogorzelczyk</a:t>
            </a:r>
            <a:b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Gdański Uniwersytet Medyczny</a:t>
            </a:r>
          </a:p>
        </p:txBody>
      </p:sp>
      <p:pic>
        <p:nvPicPr>
          <p:cNvPr id="1026" name="Picture 2" descr="Znalezione obrazy dla zapytania logo gumed">
            <a:extLst>
              <a:ext uri="{FF2B5EF4-FFF2-40B4-BE49-F238E27FC236}">
                <a16:creationId xmlns:a16="http://schemas.microsoft.com/office/drawing/2014/main" id="{B970D94E-F812-4848-9011-6E4EB650E0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1" r="26802"/>
          <a:stretch/>
        </p:blipFill>
        <p:spPr bwMode="auto">
          <a:xfrm>
            <a:off x="9961880" y="341407"/>
            <a:ext cx="1412240" cy="194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638376BD-D712-4561-B653-2C611A500D33}"/>
              </a:ext>
            </a:extLst>
          </p:cNvPr>
          <p:cNvCxnSpPr/>
          <p:nvPr/>
        </p:nvCxnSpPr>
        <p:spPr>
          <a:xfrm>
            <a:off x="1133643" y="577516"/>
            <a:ext cx="8026400" cy="0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D4F1CE03-358E-4E8C-B3D9-4EF2D6C95A49}"/>
              </a:ext>
            </a:extLst>
          </p:cNvPr>
          <p:cNvCxnSpPr>
            <a:cxnSpLocks/>
          </p:cNvCxnSpPr>
          <p:nvPr/>
        </p:nvCxnSpPr>
        <p:spPr>
          <a:xfrm>
            <a:off x="748632" y="768417"/>
            <a:ext cx="5671419" cy="0"/>
          </a:xfrm>
          <a:prstGeom prst="line">
            <a:avLst/>
          </a:prstGeom>
          <a:ln w="76200" cmpd="dbl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65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254255-E67E-4C58-BB28-8810995D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141" y="365125"/>
            <a:ext cx="1181286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latin typeface="Cambria" panose="02040503050406030204" pitchFamily="18" charset="0"/>
                <a:ea typeface="Cambria" panose="02040503050406030204" pitchFamily="18" charset="0"/>
              </a:rPr>
              <a:t>Jakie są możliwości zwiększenia finansowania?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A3DCD4-DE26-45D6-A955-4EA3513CE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1CDA60B-2F8B-40B6-A447-0AA5EE37DD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7715157"/>
              </p:ext>
            </p:extLst>
          </p:nvPr>
        </p:nvGraphicFramePr>
        <p:xfrm>
          <a:off x="838200" y="1489713"/>
          <a:ext cx="10214113" cy="500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972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CFC1CF-831C-467C-A4EA-360266ACB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20" y="365125"/>
            <a:ext cx="11731082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latin typeface="Cambria" panose="02040503050406030204" pitchFamily="18" charset="0"/>
                <a:ea typeface="Cambria" panose="02040503050406030204" pitchFamily="18" charset="0"/>
              </a:rPr>
              <a:t>Rozwój opieki środowiskowej- propozycje zmian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743CDF-0F9F-43F9-8C75-36C69EB8F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41AAD5D-A632-4933-AD74-31FCE4E255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6209001"/>
              </p:ext>
            </p:extLst>
          </p:nvPr>
        </p:nvGraphicFramePr>
        <p:xfrm>
          <a:off x="838200" y="1391479"/>
          <a:ext cx="10825976" cy="5332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990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1B316E-443D-4EF6-ABF2-2D30EC984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8984EC-E690-45B4-BA53-20F0DB4EC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Opieka psychiatryczna w Polsce wymaga wprowadzenia pilnych reform o charakterze długofalowym;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Priorytetami są dostęp do opieki psychologicznej i terapii, wzrost liczby personelu oraz wzrost poziomu finansowania;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Ważne jest wprowadzanie nie tylko lokalnych reform w formie pilotażu, ale także tych stopniowych o skali krajowej.</a:t>
            </a:r>
          </a:p>
        </p:txBody>
      </p:sp>
    </p:spTree>
    <p:extLst>
      <p:ext uri="{BB962C8B-B14F-4D97-AF65-F5344CB8AC3E}">
        <p14:creationId xmlns:p14="http://schemas.microsoft.com/office/powerpoint/2010/main" val="3088276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2AF155D-13BA-47E4-A694-2276006C7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449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Dziękuję za uwagę!</a:t>
            </a:r>
            <a:b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m.serkowska25@gmail.com</a:t>
            </a: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3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24486-5EC1-4D44-BD50-C25F5D04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>
                <a:latin typeface="Cambria" panose="02040503050406030204" pitchFamily="18" charset="0"/>
                <a:ea typeface="Cambria" panose="02040503050406030204" pitchFamily="18" charset="0"/>
              </a:rPr>
              <a:t>Reforma polskiej opieki psychiatrycznej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FBF5C4E-23E5-4E52-B682-4AAE10E832B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/>
              <a:t>)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FE46420-AC16-461A-A281-1376B1286B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8444137"/>
              </p:ext>
            </p:extLst>
          </p:nvPr>
        </p:nvGraphicFramePr>
        <p:xfrm>
          <a:off x="371061" y="1690688"/>
          <a:ext cx="11092069" cy="449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96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6E880A-EF0B-4107-99E1-BF7922FB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Cel, materiały i metoda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41F7BE-71C3-41C9-A37F-E053AA895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959790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	Wskazanie najpilniejszych potrzeb oraz 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propozycji rozwiązań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na podstawie informacji o aktualnym stanie polskiej psychiatrii oraz doniesień naukowo-systemowych z krajów europejskich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Przeanalizowano:</a:t>
            </a:r>
          </a:p>
          <a:p>
            <a:pPr marL="0" indent="0"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raporty finansowe Narodowego Funduszu Zdrowia, dane Naczelnej Izby Lekarskiej, raporty Ministerstwa Zdrowia, inne raporty branżowe – z kraju oraz świata a także rekomendacje Unii Europejskiej 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05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F9CA08-814B-4A6F-AF11-22B860F2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Obecna sytuacja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2DA4B3-56D1-42CB-A484-7118D4FA5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3,5% środków rocznie z budżetu NFZ!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Braki na oddziałach stacjonarnych</a:t>
            </a: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Oczekiwanie na wizytę minimum miesiąc;</a:t>
            </a: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Rozpoczęcie psychoterapii ponad rok od momentu zdiagnozowania;</a:t>
            </a: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Braki kadrowe (obecnie):</a:t>
            </a:r>
          </a:p>
          <a:p>
            <a:pPr marL="0" indent="0"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	4508 psychiatrów </a:t>
            </a:r>
          </a:p>
          <a:p>
            <a:pPr marL="0" indent="0"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	473 psychiatrów dzieci i młodzieży;</a:t>
            </a:r>
          </a:p>
        </p:txBody>
      </p:sp>
    </p:spTree>
    <p:extLst>
      <p:ext uri="{BB962C8B-B14F-4D97-AF65-F5344CB8AC3E}">
        <p14:creationId xmlns:p14="http://schemas.microsoft.com/office/powerpoint/2010/main" val="233542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91F90F-7089-439F-8418-C110F5728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2" y="365125"/>
            <a:ext cx="11664176" cy="1325563"/>
          </a:xfrm>
        </p:spPr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Propozycje zmian równoległych z pilotażami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1F4F9F-7D8D-4837-91BB-980C18937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Stopniowy docelowo dwukrotny wzrost liczby rezydentur, zwłaszcza psychiatrii dzieci i młodzieży;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Zwiększenie finansowania w zakresie opieki psychiatrycznej </a:t>
            </a:r>
            <a:b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i leczenia uzależnień;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Rozwój opieki środowiskowej- działania jak najbliżej miejsca zamieszkania pacjenta w tym rozwój programów profilaktycznych.</a:t>
            </a:r>
          </a:p>
        </p:txBody>
      </p:sp>
    </p:spTree>
    <p:extLst>
      <p:ext uri="{BB962C8B-B14F-4D97-AF65-F5344CB8AC3E}">
        <p14:creationId xmlns:p14="http://schemas.microsoft.com/office/powerpoint/2010/main" val="91078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078F05-935A-4123-9290-E3C29141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Liczba psychiatrów w Europie*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64BEFB8D-0611-409C-BA71-6AD96E7231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2043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3FA38924-032B-4CF5-B60E-91252457EFA3}"/>
              </a:ext>
            </a:extLst>
          </p:cNvPr>
          <p:cNvSpPr txBox="1"/>
          <p:nvPr/>
        </p:nvSpPr>
        <p:spPr>
          <a:xfrm>
            <a:off x="838200" y="6311900"/>
            <a:ext cx="6944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*Eurostat: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Mental health: how many psychiatrists in the EU</a:t>
            </a:r>
            <a:r>
              <a:rPr lang="en-US" dirty="0"/>
              <a:t>?</a:t>
            </a:r>
          </a:p>
          <a:p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335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82900C-1FB7-447C-88A0-50FBE60F6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51" y="365125"/>
            <a:ext cx="11574965" cy="1325563"/>
          </a:xfrm>
        </p:spPr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Wzrost liczby rezydentur psychiatrycznych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D4C81E-0BF2-4389-A512-EA5CBABE7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1375051"/>
            <a:ext cx="11574965" cy="34619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  <a:p>
            <a:r>
              <a:rPr lang="pl-PL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Potrzeba zachęty dla specjalizacji deficytowych</a:t>
            </a:r>
          </a:p>
          <a:p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 stosunku do poprzedniego roku przybyło nam specjalistów odpowiednio o:</a:t>
            </a:r>
          </a:p>
          <a:p>
            <a:pPr>
              <a:buFontTx/>
              <a:buChar char="-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73 psychiatrów;</a:t>
            </a:r>
          </a:p>
          <a:p>
            <a:pPr>
              <a:buFontTx/>
              <a:buChar char="-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21 psychiatrów dzieci i młodzieży.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1C07CEC-242D-4242-87B2-3963C4C66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102716"/>
              </p:ext>
            </p:extLst>
          </p:nvPr>
        </p:nvGraphicFramePr>
        <p:xfrm>
          <a:off x="468351" y="4411215"/>
          <a:ext cx="10885452" cy="234170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14242">
                  <a:extLst>
                    <a:ext uri="{9D8B030D-6E8A-4147-A177-3AD203B41FA5}">
                      <a16:colId xmlns:a16="http://schemas.microsoft.com/office/drawing/2014/main" val="3637871651"/>
                    </a:ext>
                  </a:extLst>
                </a:gridCol>
                <a:gridCol w="1814242">
                  <a:extLst>
                    <a:ext uri="{9D8B030D-6E8A-4147-A177-3AD203B41FA5}">
                      <a16:colId xmlns:a16="http://schemas.microsoft.com/office/drawing/2014/main" val="2832814348"/>
                    </a:ext>
                  </a:extLst>
                </a:gridCol>
                <a:gridCol w="1814242">
                  <a:extLst>
                    <a:ext uri="{9D8B030D-6E8A-4147-A177-3AD203B41FA5}">
                      <a16:colId xmlns:a16="http://schemas.microsoft.com/office/drawing/2014/main" val="3200896305"/>
                    </a:ext>
                  </a:extLst>
                </a:gridCol>
                <a:gridCol w="1814242">
                  <a:extLst>
                    <a:ext uri="{9D8B030D-6E8A-4147-A177-3AD203B41FA5}">
                      <a16:colId xmlns:a16="http://schemas.microsoft.com/office/drawing/2014/main" val="2918822495"/>
                    </a:ext>
                  </a:extLst>
                </a:gridCol>
                <a:gridCol w="1814242">
                  <a:extLst>
                    <a:ext uri="{9D8B030D-6E8A-4147-A177-3AD203B41FA5}">
                      <a16:colId xmlns:a16="http://schemas.microsoft.com/office/drawing/2014/main" val="3456032709"/>
                    </a:ext>
                  </a:extLst>
                </a:gridCol>
                <a:gridCol w="1814242">
                  <a:extLst>
                    <a:ext uri="{9D8B030D-6E8A-4147-A177-3AD203B41FA5}">
                      <a16:colId xmlns:a16="http://schemas.microsoft.com/office/drawing/2014/main" val="2492845405"/>
                    </a:ext>
                  </a:extLst>
                </a:gridCol>
              </a:tblGrid>
              <a:tr h="634822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2018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2019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2020*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2021*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2022*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181026"/>
                  </a:ext>
                </a:extLst>
              </a:tr>
              <a:tr h="634822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Psychiatria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281</a:t>
                      </a:r>
                    </a:p>
                    <a:p>
                      <a:pPr algn="ctr"/>
                      <a:endParaRPr lang="pl-PL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340</a:t>
                      </a:r>
                    </a:p>
                    <a:p>
                      <a:pPr algn="ctr"/>
                      <a:endParaRPr lang="pl-PL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7387236"/>
                  </a:ext>
                </a:extLst>
              </a:tr>
              <a:tr h="906888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Psychiatria dzieci i młodzieży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70</a:t>
                      </a:r>
                    </a:p>
                    <a:p>
                      <a:pPr algn="ctr"/>
                      <a:endParaRPr lang="pl-PL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65</a:t>
                      </a:r>
                    </a:p>
                    <a:p>
                      <a:pPr algn="ctr"/>
                      <a:endParaRPr lang="pl-PL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5991325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5BD29A6E-493C-40A9-A1F0-4A7FA55DF612}"/>
              </a:ext>
            </a:extLst>
          </p:cNvPr>
          <p:cNvSpPr txBox="1"/>
          <p:nvPr/>
        </p:nvSpPr>
        <p:spPr>
          <a:xfrm>
            <a:off x="729676" y="4072661"/>
            <a:ext cx="5526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Liczba rezydentur- ogłoszona oraz proponowana*</a:t>
            </a:r>
          </a:p>
        </p:txBody>
      </p:sp>
    </p:spTree>
    <p:extLst>
      <p:ext uri="{BB962C8B-B14F-4D97-AF65-F5344CB8AC3E}">
        <p14:creationId xmlns:p14="http://schemas.microsoft.com/office/powerpoint/2010/main" val="2068195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8F2750-CA57-46B1-BD01-4C7B9F03F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Wzrost nakładów na opiekę psychiatryczną i leczenie uzależnień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0A025-20E9-46E5-BBA6-72DF1D260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1463"/>
            <a:ext cx="10515600" cy="4225500"/>
          </a:xfrm>
        </p:spPr>
        <p:txBody>
          <a:bodyPr>
            <a:normAutofit/>
          </a:bodyPr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Konieczna jest ponowna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wycena świadczeń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z zakresu opieki psychiatrycznej i leczenia uzależnień ze względu na znaczne niedoszacowanie;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Rekomendowane w krajach UE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jest podniesienie finansowania </a:t>
            </a:r>
            <a:b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z 3,5% do minimum 5% wydatków;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Skierowanie części środków na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opiekę środowiskową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b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łatwiejszy dostęp do specjalisty i psychoterapii.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038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4A486E-C070-4284-9108-3D66039DB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Jak jest, a jak być powinno…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D60357C-B742-43EF-8F38-9293495B6E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984323"/>
              </p:ext>
            </p:extLst>
          </p:nvPr>
        </p:nvGraphicFramePr>
        <p:xfrm>
          <a:off x="602166" y="2121033"/>
          <a:ext cx="10751634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608">
                  <a:extLst>
                    <a:ext uri="{9D8B030D-6E8A-4147-A177-3AD203B41FA5}">
                      <a16:colId xmlns:a16="http://schemas.microsoft.com/office/drawing/2014/main" val="1894703584"/>
                    </a:ext>
                  </a:extLst>
                </a:gridCol>
                <a:gridCol w="1988045">
                  <a:extLst>
                    <a:ext uri="{9D8B030D-6E8A-4147-A177-3AD203B41FA5}">
                      <a16:colId xmlns:a16="http://schemas.microsoft.com/office/drawing/2014/main" val="1113605634"/>
                    </a:ext>
                  </a:extLst>
                </a:gridCol>
                <a:gridCol w="2150327">
                  <a:extLst>
                    <a:ext uri="{9D8B030D-6E8A-4147-A177-3AD203B41FA5}">
                      <a16:colId xmlns:a16="http://schemas.microsoft.com/office/drawing/2014/main" val="192542583"/>
                    </a:ext>
                  </a:extLst>
                </a:gridCol>
                <a:gridCol w="2150327">
                  <a:extLst>
                    <a:ext uri="{9D8B030D-6E8A-4147-A177-3AD203B41FA5}">
                      <a16:colId xmlns:a16="http://schemas.microsoft.com/office/drawing/2014/main" val="2406610172"/>
                    </a:ext>
                  </a:extLst>
                </a:gridCol>
                <a:gridCol w="2150327">
                  <a:extLst>
                    <a:ext uri="{9D8B030D-6E8A-4147-A177-3AD203B41FA5}">
                      <a16:colId xmlns:a16="http://schemas.microsoft.com/office/drawing/2014/main" val="1196121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Przeznaczona kwota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5% środków na opiekę psychiatryczną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3,5% środków na opiekę psychiatryczną przy 10% PKB na ochronę zdrowia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5% środków na opiekę psychiatryczną przy 10% PKB na ochronę zdrowia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0691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Kwota (zł)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2.867.443.000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4.056.032.350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6.937.350.000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9.910.500.000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55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Różnica w porównaniu z aktualną sytuacją (zł)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Nie dotyczy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1.188.589.350</a:t>
                      </a:r>
                    </a:p>
                    <a:p>
                      <a:pPr algn="ctr"/>
                      <a:endParaRPr lang="pl-PL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Wzrost o około 29,3%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4.069.907.000</a:t>
                      </a:r>
                    </a:p>
                    <a:p>
                      <a:pPr algn="ctr"/>
                      <a:endParaRPr lang="pl-PL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Wzrost o około 142%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7.043.057.000</a:t>
                      </a:r>
                    </a:p>
                    <a:p>
                      <a:pPr algn="ctr"/>
                      <a:endParaRPr lang="pl-PL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Wzrost o około 346%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950978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9A4A40A3-0235-419B-B9FA-8777ADE5F727}"/>
              </a:ext>
            </a:extLst>
          </p:cNvPr>
          <p:cNvSpPr txBox="1"/>
          <p:nvPr/>
        </p:nvSpPr>
        <p:spPr>
          <a:xfrm>
            <a:off x="1179442" y="1714367"/>
            <a:ext cx="536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Porównanie sytuacji obecnej z sytuacją pożądaną*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C8EBC9D-CD09-4E17-8770-5DB43E9183B6}"/>
              </a:ext>
            </a:extLst>
          </p:cNvPr>
          <p:cNvSpPr txBox="1"/>
          <p:nvPr/>
        </p:nvSpPr>
        <p:spPr>
          <a:xfrm>
            <a:off x="7617898" y="5891239"/>
            <a:ext cx="4180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Różnica przy większym nakładzie= 2.973.150.000 zł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2144CAB-73E6-4F2E-B2B9-F624CEE6C4FE}"/>
              </a:ext>
            </a:extLst>
          </p:cNvPr>
          <p:cNvSpPr txBox="1"/>
          <p:nvPr/>
        </p:nvSpPr>
        <p:spPr>
          <a:xfrm>
            <a:off x="838200" y="5148104"/>
            <a:ext cx="6198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10%- rekomendacja % PKB na ochronę zdrowia UE</a:t>
            </a:r>
          </a:p>
        </p:txBody>
      </p:sp>
    </p:spTree>
    <p:extLst>
      <p:ext uri="{BB962C8B-B14F-4D97-AF65-F5344CB8AC3E}">
        <p14:creationId xmlns:p14="http://schemas.microsoft.com/office/powerpoint/2010/main" val="4827671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708</Words>
  <Application>Microsoft Office PowerPoint</Application>
  <PresentationFormat>Panoramiczny</PresentationFormat>
  <Paragraphs>120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Motyw pakietu Office</vt:lpstr>
      <vt:lpstr>  Opieka psychiatryczna w Polsce  propozycje zmian w kontekście aktualnych  doniesień z państw europejskich</vt:lpstr>
      <vt:lpstr>Reforma polskiej opieki psychiatrycznej</vt:lpstr>
      <vt:lpstr>Cel, materiały i metoda</vt:lpstr>
      <vt:lpstr>Obecna sytuacja</vt:lpstr>
      <vt:lpstr>Propozycje zmian równoległych z pilotażami</vt:lpstr>
      <vt:lpstr>Liczba psychiatrów w Europie*</vt:lpstr>
      <vt:lpstr>Wzrost liczby rezydentur psychiatrycznych</vt:lpstr>
      <vt:lpstr>Wzrost nakładów na opiekę psychiatryczną i leczenie uzależnień</vt:lpstr>
      <vt:lpstr>Jak jest, a jak być powinno…</vt:lpstr>
      <vt:lpstr>Jakie są możliwości zwiększenia finansowania?</vt:lpstr>
      <vt:lpstr>Rozwój opieki środowiskowej- propozycje zmian</vt:lpstr>
      <vt:lpstr>Wnioski</vt:lpstr>
      <vt:lpstr>Dziękuję za uwagę!  m.serkowska25@gmail.com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Opieka psychiatryczna w Polsce- aktualna sytuacja i propozycje zmian</dc:title>
  <dc:creator>Monika Serkowska</dc:creator>
  <cp:lastModifiedBy>Monika Serkowska</cp:lastModifiedBy>
  <cp:revision>40</cp:revision>
  <dcterms:created xsi:type="dcterms:W3CDTF">2019-11-27T20:03:49Z</dcterms:created>
  <dcterms:modified xsi:type="dcterms:W3CDTF">2019-11-28T20:59:44Z</dcterms:modified>
</cp:coreProperties>
</file>