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79" r:id="rId4"/>
    <p:sldId id="278" r:id="rId5"/>
    <p:sldId id="271" r:id="rId6"/>
    <p:sldId id="275" r:id="rId7"/>
    <p:sldId id="281" r:id="rId8"/>
    <p:sldId id="265" r:id="rId9"/>
    <p:sldId id="283" r:id="rId10"/>
    <p:sldId id="282" r:id="rId11"/>
    <p:sldId id="285" r:id="rId12"/>
    <p:sldId id="284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4"/>
    <a:srgbClr val="003366"/>
    <a:srgbClr val="B2B2B2"/>
    <a:srgbClr val="FFFFFF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5" autoAdjust="0"/>
    <p:restoredTop sz="94291" autoAdjust="0"/>
  </p:normalViewPr>
  <p:slideViewPr>
    <p:cSldViewPr>
      <p:cViewPr varScale="1">
        <p:scale>
          <a:sx n="72" d="100"/>
          <a:sy n="72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264F3-1371-4778-A582-A983C508FED8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14515-1AC8-4ABC-B36A-05581BD9D0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54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37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7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20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368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43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68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04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73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70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7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56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87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4515-1AC8-4ABC-B36A-05581BD9D00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88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2" name="Picture 1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133600" y="1403350"/>
            <a:ext cx="701040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3" name="Rectangle 131"/>
          <p:cNvSpPr>
            <a:spLocks noChangeArrowheads="1"/>
          </p:cNvSpPr>
          <p:nvPr userDrawn="1"/>
        </p:nvSpPr>
        <p:spPr bwMode="gray">
          <a:xfrm>
            <a:off x="0" y="1412875"/>
            <a:ext cx="468313" cy="3298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04" name="Rectangle 132"/>
          <p:cNvSpPr>
            <a:spLocks noChangeArrowheads="1"/>
          </p:cNvSpPr>
          <p:nvPr userDrawn="1"/>
        </p:nvSpPr>
        <p:spPr bwMode="ltGray">
          <a:xfrm>
            <a:off x="0" y="0"/>
            <a:ext cx="9144000" cy="14128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05" name="Rectangle 133"/>
          <p:cNvSpPr>
            <a:spLocks noChangeArrowheads="1"/>
          </p:cNvSpPr>
          <p:nvPr userDrawn="1"/>
        </p:nvSpPr>
        <p:spPr bwMode="gray">
          <a:xfrm>
            <a:off x="417513" y="0"/>
            <a:ext cx="1762125" cy="472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06" name="Rectangle 134"/>
          <p:cNvSpPr>
            <a:spLocks noChangeArrowheads="1"/>
          </p:cNvSpPr>
          <p:nvPr userDrawn="1"/>
        </p:nvSpPr>
        <p:spPr bwMode="ltGray">
          <a:xfrm>
            <a:off x="438150" y="0"/>
            <a:ext cx="1714500" cy="22050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07" name="Rectangle 135"/>
          <p:cNvSpPr>
            <a:spLocks noChangeArrowheads="1"/>
          </p:cNvSpPr>
          <p:nvPr userDrawn="1"/>
        </p:nvSpPr>
        <p:spPr bwMode="gray">
          <a:xfrm>
            <a:off x="0" y="6669088"/>
            <a:ext cx="9144000" cy="1889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3208" name="Object 136"/>
          <p:cNvGraphicFramePr>
            <a:graphicFrameLocks noChangeAspect="1"/>
          </p:cNvGraphicFramePr>
          <p:nvPr userDrawn="1"/>
        </p:nvGraphicFramePr>
        <p:xfrm>
          <a:off x="438150" y="1412875"/>
          <a:ext cx="17160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Image" r:id="rId4" imgW="3149206" imgH="1713681" progId="Photoshop.Image.6">
                  <p:embed/>
                </p:oleObj>
              </mc:Choice>
              <mc:Fallback>
                <p:oleObj name="Image" r:id="rId4" imgW="3149206" imgH="1713681" progId="Photoshop.Image.6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438150" y="1412875"/>
                        <a:ext cx="17160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9" name="Object 137"/>
          <p:cNvGraphicFramePr>
            <a:graphicFrameLocks noChangeAspect="1"/>
          </p:cNvGraphicFramePr>
          <p:nvPr userDrawn="1"/>
        </p:nvGraphicFramePr>
        <p:xfrm>
          <a:off x="441325" y="2224088"/>
          <a:ext cx="171291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Image" r:id="rId6" imgW="4558730" imgH="2057143" progId="Photoshop.Image.6">
                  <p:embed/>
                </p:oleObj>
              </mc:Choice>
              <mc:Fallback>
                <p:oleObj name="Image" r:id="rId6" imgW="4558730" imgH="2057143" progId="Photoshop.Image.6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441325" y="2224088"/>
                        <a:ext cx="171291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0" name="Object 138"/>
          <p:cNvGraphicFramePr>
            <a:graphicFrameLocks noChangeAspect="1"/>
          </p:cNvGraphicFramePr>
          <p:nvPr userDrawn="1"/>
        </p:nvGraphicFramePr>
        <p:xfrm>
          <a:off x="439738" y="3860800"/>
          <a:ext cx="17113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Image" r:id="rId8" imgW="2933333" imgH="1180952" progId="Photoshop.Image.6">
                  <p:embed/>
                </p:oleObj>
              </mc:Choice>
              <mc:Fallback>
                <p:oleObj name="Image" r:id="rId8" imgW="2933333" imgH="1180952" progId="Photoshop.Image.6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439738" y="3860800"/>
                        <a:ext cx="171132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" y="4876800"/>
            <a:ext cx="84582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5500" y="5578475"/>
            <a:ext cx="49530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0"/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  <p:pic>
        <p:nvPicPr>
          <p:cNvPr id="3213" name="Picture 14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38150" y="3014663"/>
            <a:ext cx="1712913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4" name="Text Box 142"/>
          <p:cNvSpPr txBox="1">
            <a:spLocks noChangeArrowheads="1"/>
          </p:cNvSpPr>
          <p:nvPr userDrawn="1"/>
        </p:nvSpPr>
        <p:spPr bwMode="auto">
          <a:xfrm>
            <a:off x="646113" y="304800"/>
            <a:ext cx="1303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l-PL" sz="2800" b="1">
                <a:solidFill>
                  <a:schemeClr val="bg1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8DC00-A657-4044-8EE2-D396D21AD604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765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095500" cy="6172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134100" cy="6172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21F1B1-4F38-4DEB-92D4-2D7E2F026A42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89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8325" y="152400"/>
            <a:ext cx="7077075" cy="563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33400" y="990600"/>
            <a:ext cx="8382000" cy="5334000"/>
          </a:xfrm>
        </p:spPr>
        <p:txBody>
          <a:bodyPr/>
          <a:lstStyle/>
          <a:p>
            <a:r>
              <a:rPr lang="pl-PL"/>
              <a:t>Kliknij ikonę, aby dodać tabelę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6200" y="64008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DC4B270D-2C37-449F-949E-CE45EF9D1E28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84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9513E2-8EFD-4B89-9F85-F0C366AF9CCE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81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338BAD-BD06-4652-A2EC-01D7DE32D582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609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114800" cy="53340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114800" cy="53340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B3A8E2-6906-43E1-83FD-57441BCD48A9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406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37D2B4-BE8D-47A4-BF76-5A81029DF034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2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2EECFF-8D34-4DE7-9871-00C3DE31603A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851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C04EEA-2F29-42F0-BC94-84CBB84A5B9B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17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ACA7C5-2BEC-40A4-9A40-11775DA9F09D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943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A7C45C-D51B-4AEE-AC51-91461BA3B02E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47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Rectangle 89"/>
          <p:cNvSpPr>
            <a:spLocks noChangeArrowheads="1"/>
          </p:cNvSpPr>
          <p:nvPr userDrawn="1"/>
        </p:nvSpPr>
        <p:spPr bwMode="ltGray">
          <a:xfrm>
            <a:off x="1746250" y="0"/>
            <a:ext cx="7399338" cy="8429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14" name="Rectangle 90"/>
          <p:cNvSpPr>
            <a:spLocks noChangeArrowheads="1"/>
          </p:cNvSpPr>
          <p:nvPr userDrawn="1"/>
        </p:nvSpPr>
        <p:spPr bwMode="gray">
          <a:xfrm>
            <a:off x="0" y="0"/>
            <a:ext cx="188913" cy="846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1115" name="Object 91"/>
          <p:cNvGraphicFramePr>
            <a:graphicFrameLocks noChangeAspect="1"/>
          </p:cNvGraphicFramePr>
          <p:nvPr userDrawn="1"/>
        </p:nvGraphicFramePr>
        <p:xfrm>
          <a:off x="209550" y="0"/>
          <a:ext cx="1506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Image" r:id="rId15" imgW="2933333" imgH="1180952" progId="Photoshop.Image.6">
                  <p:embed/>
                </p:oleObj>
              </mc:Choice>
              <mc:Fallback>
                <p:oleObj name="Image" r:id="rId15" imgW="2933333" imgH="1180952" progId="Photoshop.Image.6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209550" y="0"/>
                        <a:ext cx="15065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4008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4AEB9470-572E-45B0-9C53-0B62D7BBDB0E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8325" y="152400"/>
            <a:ext cx="70770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400800"/>
            <a:ext cx="2895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 altLang="pl-PL"/>
              <a:t>www.themegallery.com</a:t>
            </a:r>
            <a:endParaRPr lang="en-US" altLang="pl-PL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/>
          <a:srcRect r="72419" b="59797"/>
          <a:stretch/>
        </p:blipFill>
        <p:spPr>
          <a:xfrm>
            <a:off x="4222775" y="-7877"/>
            <a:ext cx="4921224" cy="1419907"/>
          </a:xfrm>
          <a:prstGeom prst="rect">
            <a:avLst/>
          </a:prstGeom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25" y="47887"/>
            <a:ext cx="1568076" cy="19481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 rot="10800000">
            <a:off x="395535" y="1412032"/>
            <a:ext cx="8748463" cy="33123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118581"/>
            <a:ext cx="7886965" cy="1664148"/>
          </a:xfrm>
        </p:spPr>
        <p:txBody>
          <a:bodyPr/>
          <a:lstStyle/>
          <a:p>
            <a:r>
              <a:rPr lang="pl-PL" altLang="pl-PL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Ocena jakości stosowanej diety </a:t>
            </a:r>
            <a:br>
              <a:rPr lang="pl-PL" altLang="pl-PL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u osób z podejrzeniem </a:t>
            </a:r>
            <a:r>
              <a:rPr lang="pl-PL" altLang="pl-PL" sz="2400" b="1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orthorexia</a:t>
            </a:r>
            <a:r>
              <a:rPr lang="pl-PL" altLang="pl-PL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400" b="1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nervosa</a:t>
            </a:r>
            <a:br>
              <a:rPr lang="pl-PL" altLang="pl-PL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___________________________________</a:t>
            </a:r>
            <a:endParaRPr lang="en-US" altLang="pl-PL" sz="24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/>
          <a:srcRect r="18620"/>
          <a:stretch/>
        </p:blipFill>
        <p:spPr>
          <a:xfrm>
            <a:off x="7630178" y="3358824"/>
            <a:ext cx="1478325" cy="332863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16" y="0"/>
            <a:ext cx="4233590" cy="1412030"/>
          </a:xfrm>
          <a:prstGeom prst="rect">
            <a:avLst/>
          </a:prstGeom>
        </p:spPr>
      </p:pic>
      <p:sp>
        <p:nvSpPr>
          <p:cNvPr id="13" name="Podtytuł 2"/>
          <p:cNvSpPr txBox="1">
            <a:spLocks/>
          </p:cNvSpPr>
          <p:nvPr/>
        </p:nvSpPr>
        <p:spPr>
          <a:xfrm>
            <a:off x="4029729" y="333597"/>
            <a:ext cx="3600450" cy="936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r>
              <a:rPr lang="pl-PL" sz="1400" b="1" cap="small" dirty="0">
                <a:solidFill>
                  <a:srgbClr val="003A74"/>
                </a:solidFill>
              </a:rPr>
              <a:t>Uniwersytet Medyczny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pl-PL" sz="1400" b="1" cap="small" dirty="0">
                <a:solidFill>
                  <a:srgbClr val="003A74"/>
                </a:solidFill>
              </a:rPr>
              <a:t>w Lublinie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5846" y="3638545"/>
            <a:ext cx="6135843" cy="533400"/>
          </a:xfrm>
        </p:spPr>
        <p:txBody>
          <a:bodyPr/>
          <a:lstStyle/>
          <a:p>
            <a:r>
              <a:rPr lang="pl-PL" altLang="pl-PL" sz="1400" b="1" u="sng" dirty="0">
                <a:latin typeface="Arial" panose="020B0604020202020204" pitchFamily="34" charset="0"/>
              </a:rPr>
              <a:t>dr Natalia Kaźmierczak-Wojtaś</a:t>
            </a:r>
            <a:r>
              <a:rPr lang="pl-PL" altLang="pl-PL" sz="1400" b="1" dirty="0">
                <a:latin typeface="Arial" panose="020B0604020202020204" pitchFamily="34" charset="0"/>
              </a:rPr>
              <a:t>, dr hab. Antoni Niedzielski</a:t>
            </a:r>
          </a:p>
          <a:p>
            <a:r>
              <a:rPr lang="pl-PL" altLang="pl-PL" sz="1200" b="1" dirty="0">
                <a:latin typeface="Arial" panose="020B0604020202020204" pitchFamily="34" charset="0"/>
              </a:rPr>
              <a:t>email: natalia.kazmierczak@umlub.pl</a:t>
            </a:r>
          </a:p>
          <a:p>
            <a:endParaRPr lang="pl-PL" altLang="pl-PL" sz="400" b="1" dirty="0">
              <a:latin typeface="Arial" panose="020B0604020202020204" pitchFamily="34" charset="0"/>
            </a:endParaRPr>
          </a:p>
          <a:p>
            <a:r>
              <a:rPr lang="pl-PL" altLang="pl-PL" sz="1300" b="1" dirty="0">
                <a:latin typeface="Arial" panose="020B0604020202020204" pitchFamily="34" charset="0"/>
              </a:rPr>
              <a:t>Samodzielna Pracownia Psychologii Ogólnej</a:t>
            </a:r>
          </a:p>
          <a:p>
            <a:r>
              <a:rPr lang="pl-PL" altLang="pl-PL" sz="1300" b="1" dirty="0">
                <a:latin typeface="Arial" panose="020B0604020202020204" pitchFamily="34" charset="0"/>
              </a:rPr>
              <a:t>Uniwersytet Medyczny w Lublinie</a:t>
            </a:r>
            <a:endParaRPr lang="en-US" altLang="pl-PL" sz="1300" b="1" dirty="0">
              <a:latin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412031"/>
            <a:ext cx="395536" cy="5257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Wyniki: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5496" y="134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Wskaźnik jakości stosowanej diety i poziom wiedzy żywieniowej </a:t>
            </a:r>
            <a:br>
              <a:rPr lang="pl-PL" b="1" dirty="0"/>
            </a:br>
            <a:r>
              <a:rPr lang="pl-PL" b="1" dirty="0"/>
              <a:t>w podziale na wyróżnione grupy</a:t>
            </a:r>
          </a:p>
        </p:txBody>
      </p:sp>
      <p:sp>
        <p:nvSpPr>
          <p:cNvPr id="7" name="Prostokąt 6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/>
          <a:srcRect t="6868"/>
          <a:stretch/>
        </p:blipFill>
        <p:spPr>
          <a:xfrm>
            <a:off x="467544" y="2204864"/>
            <a:ext cx="8208912" cy="4953588"/>
          </a:xfrm>
          <a:prstGeom prst="rect">
            <a:avLst/>
          </a:prstGeom>
        </p:spPr>
      </p:pic>
      <p:cxnSp>
        <p:nvCxnSpPr>
          <p:cNvPr id="11" name="Łącznik prosty 10"/>
          <p:cNvCxnSpPr/>
          <p:nvPr/>
        </p:nvCxnSpPr>
        <p:spPr>
          <a:xfrm>
            <a:off x="1979712" y="4437112"/>
            <a:ext cx="6120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3275856" y="5445224"/>
            <a:ext cx="6120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3881364" y="5157192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5760132" y="6309320"/>
            <a:ext cx="6120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6365640" y="602128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2624000" y="4149080"/>
            <a:ext cx="3784" cy="224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29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Wyniki: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7504" y="19168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Korelacje pomiędzy nasileniem ortoreksji a wskaźnikami jakości diety </a:t>
            </a:r>
            <a:br>
              <a:rPr lang="pl-PL" b="1" dirty="0"/>
            </a:br>
            <a:r>
              <a:rPr lang="pl-PL" b="1" dirty="0"/>
              <a:t>i poziomem wiedzy żywieniowej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994099"/>
              </p:ext>
            </p:extLst>
          </p:nvPr>
        </p:nvGraphicFramePr>
        <p:xfrm>
          <a:off x="323528" y="2996952"/>
          <a:ext cx="8496944" cy="1950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9" name="Dokument" r:id="rId4" imgW="5758207" imgH="1381677" progId="Word.Document.12">
                  <p:embed/>
                </p:oleObj>
              </mc:Choice>
              <mc:Fallback>
                <p:oleObj name="Dokument" r:id="rId4" imgW="5758207" imgH="1381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996952"/>
                        <a:ext cx="8496944" cy="1950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Wnioski:</a:t>
            </a:r>
            <a:endParaRPr lang="en-US" altLang="pl-PL" dirty="0"/>
          </a:p>
        </p:txBody>
      </p:sp>
      <p:grpSp>
        <p:nvGrpSpPr>
          <p:cNvPr id="61476" name="Group 36"/>
          <p:cNvGrpSpPr>
            <a:grpSpLocks/>
          </p:cNvGrpSpPr>
          <p:nvPr/>
        </p:nvGrpSpPr>
        <p:grpSpPr bwMode="auto">
          <a:xfrm>
            <a:off x="625405" y="1858442"/>
            <a:ext cx="7978519" cy="901701"/>
            <a:chOff x="1248" y="1147"/>
            <a:chExt cx="4904" cy="568"/>
          </a:xfrm>
        </p:grpSpPr>
        <p:grpSp>
          <p:nvGrpSpPr>
            <p:cNvPr id="61448" name="Group 8"/>
            <p:cNvGrpSpPr>
              <a:grpSpLocks/>
            </p:cNvGrpSpPr>
            <p:nvPr/>
          </p:nvGrpSpPr>
          <p:grpSpPr bwMode="auto">
            <a:xfrm>
              <a:off x="1248" y="1296"/>
              <a:ext cx="480" cy="419"/>
              <a:chOff x="1110" y="2656"/>
              <a:chExt cx="1549" cy="1351"/>
            </a:xfrm>
          </p:grpSpPr>
          <p:sp>
            <p:nvSpPr>
              <p:cNvPr id="61449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0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1632" y="1680"/>
              <a:ext cx="4520" cy="9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457" name="Text Box 17"/>
            <p:cNvSpPr txBox="1">
              <a:spLocks noChangeArrowheads="1"/>
            </p:cNvSpPr>
            <p:nvPr/>
          </p:nvSpPr>
          <p:spPr bwMode="auto">
            <a:xfrm>
              <a:off x="1832" y="1147"/>
              <a:ext cx="4320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pl-PL" dirty="0"/>
                <a:t>W badanej grupie ortoreksja jest rzadkim zjawiskiem, natomiast duża część osób badanych wykazuje skłonność do ortoreksji</a:t>
              </a:r>
              <a:endParaRPr lang="en-US" altLang="pl-PL" sz="2800" dirty="0"/>
            </a:p>
          </p:txBody>
        </p:sp>
        <p:sp>
          <p:nvSpPr>
            <p:cNvPr id="61458" name="Text Box 18"/>
            <p:cNvSpPr txBox="1">
              <a:spLocks noChangeArrowheads="1"/>
            </p:cNvSpPr>
            <p:nvPr/>
          </p:nvSpPr>
          <p:spPr bwMode="gray">
            <a:xfrm>
              <a:off x="137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pl-PL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>
            <a:off x="631959" y="3284031"/>
            <a:ext cx="7972407" cy="1600202"/>
            <a:chOff x="1248" y="1283"/>
            <a:chExt cx="5218" cy="1008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248" y="1872"/>
              <a:ext cx="480" cy="419"/>
              <a:chOff x="3174" y="2656"/>
              <a:chExt cx="1549" cy="1351"/>
            </a:xfrm>
          </p:grpSpPr>
          <p:sp>
            <p:nvSpPr>
              <p:cNvPr id="61453" name="AutoShape 1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4" name="AutoShape 1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5" name="AutoShape 1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 flipV="1">
              <a:off x="1632" y="2232"/>
              <a:ext cx="4834" cy="24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460" name="Text Box 20"/>
            <p:cNvSpPr txBox="1">
              <a:spLocks noChangeArrowheads="1"/>
            </p:cNvSpPr>
            <p:nvPr/>
          </p:nvSpPr>
          <p:spPr bwMode="auto">
            <a:xfrm>
              <a:off x="1755" y="1283"/>
              <a:ext cx="4623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dirty="0"/>
                <a:t>Poziom wiedzy i zachowania żywieniowe obserwowane w badanej grupie wykazują pewne nieprawidłowości, co wskazuje na potrzebę prowadzenia wśród osób młodych działań o charakterze profilaktyczno-edukacyjnym zmierzających do zwiększenia świadomości na temat roli prawidłowego odżywiania.</a:t>
              </a:r>
            </a:p>
          </p:txBody>
        </p:sp>
        <p:sp>
          <p:nvSpPr>
            <p:cNvPr id="61461" name="Text Box 21"/>
            <p:cNvSpPr txBox="1">
              <a:spLocks noChangeArrowheads="1"/>
            </p:cNvSpPr>
            <p:nvPr/>
          </p:nvSpPr>
          <p:spPr bwMode="gray">
            <a:xfrm>
              <a:off x="137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pl-PL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412777"/>
            <a:ext cx="6948264" cy="3312368"/>
          </a:xfrm>
          <a:prstGeom prst="rect">
            <a:avLst/>
          </a:prstGeom>
        </p:spPr>
      </p:pic>
      <p:sp>
        <p:nvSpPr>
          <p:cNvPr id="83970" name="WordArt 2"/>
          <p:cNvSpPr>
            <a:spLocks noChangeArrowheads="1" noChangeShapeType="1" noTextEdit="1"/>
          </p:cNvSpPr>
          <p:nvPr/>
        </p:nvSpPr>
        <p:spPr bwMode="gray">
          <a:xfrm>
            <a:off x="2411760" y="2743200"/>
            <a:ext cx="6336704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pl-PL" sz="16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>
                    <a:lumMod val="65000"/>
                  </a:schemeClr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Dziękuję za uwagę!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0"/>
            <a:ext cx="1800200" cy="472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r="18620"/>
          <a:stretch/>
        </p:blipFill>
        <p:spPr>
          <a:xfrm>
            <a:off x="179512" y="567383"/>
            <a:ext cx="1852319" cy="4170734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884194"/>
            <a:ext cx="9144000" cy="533400"/>
          </a:xfrm>
        </p:spPr>
        <p:txBody>
          <a:bodyPr/>
          <a:lstStyle/>
          <a:p>
            <a:r>
              <a:rPr lang="pl-PL" altLang="pl-PL" sz="1400" b="1" dirty="0">
                <a:latin typeface="Arial" panose="020B0604020202020204" pitchFamily="34" charset="0"/>
              </a:rPr>
              <a:t>dr Natalia Kaźmierczak-Wojtaś, dr hab. Antoni Niedzielski</a:t>
            </a:r>
          </a:p>
          <a:p>
            <a:r>
              <a:rPr lang="pl-PL" altLang="pl-PL" sz="1200" b="1" dirty="0">
                <a:latin typeface="Arial" panose="020B0604020202020204" pitchFamily="34" charset="0"/>
              </a:rPr>
              <a:t>email: natalia.kazmierczak@umlub.pl</a:t>
            </a:r>
          </a:p>
          <a:p>
            <a:endParaRPr lang="pl-PL" altLang="pl-PL" sz="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Wstęp - Charakterystyka zaburzenia:</a:t>
            </a:r>
            <a:endParaRPr lang="en-US" alt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  <p:sp>
        <p:nvSpPr>
          <p:cNvPr id="45" name="Strzałka w lewo i prawo 1">
            <a:extLst>
              <a:ext uri="{FF2B5EF4-FFF2-40B4-BE49-F238E27FC236}">
                <a16:creationId xmlns:a16="http://schemas.microsoft.com/office/drawing/2014/main" id="{DFEDF785-C00E-4495-8ACF-84FD3D19EBB3}"/>
              </a:ext>
            </a:extLst>
          </p:cNvPr>
          <p:cNvSpPr/>
          <p:nvPr/>
        </p:nvSpPr>
        <p:spPr>
          <a:xfrm>
            <a:off x="2872772" y="5913955"/>
            <a:ext cx="4010016" cy="353497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94288B17-4D00-4D96-81C9-352D4DFBB3D1}"/>
              </a:ext>
            </a:extLst>
          </p:cNvPr>
          <p:cNvSpPr/>
          <p:nvPr/>
        </p:nvSpPr>
        <p:spPr>
          <a:xfrm>
            <a:off x="6228184" y="5850824"/>
            <a:ext cx="918102" cy="45607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49" name="Zawartość — symbol zastępczy 13">
            <a:extLst>
              <a:ext uri="{FF2B5EF4-FFF2-40B4-BE49-F238E27FC236}">
                <a16:creationId xmlns:a16="http://schemas.microsoft.com/office/drawing/2014/main" id="{C07A8BEA-F82B-49B0-98E1-C36D53876429}"/>
              </a:ext>
            </a:extLst>
          </p:cNvPr>
          <p:cNvSpPr txBox="1">
            <a:spLocks/>
          </p:cNvSpPr>
          <p:nvPr/>
        </p:nvSpPr>
        <p:spPr>
          <a:xfrm>
            <a:off x="467544" y="1004192"/>
            <a:ext cx="8241137" cy="48171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ED8428"/>
              </a:buClr>
            </a:pP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Ortoreksja (</a:t>
            </a:r>
            <a:r>
              <a:rPr lang="pl-PL" sz="1951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Orthorexia</a:t>
            </a: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951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nervosa</a:t>
            </a: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gr. </a:t>
            </a:r>
            <a:r>
              <a:rPr lang="pl-PL" sz="1951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</a:t>
            </a: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prawidłowy, właściwy; </a:t>
            </a:r>
            <a:b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     </a:t>
            </a:r>
            <a:r>
              <a:rPr lang="pl-PL" sz="1951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orexis</a:t>
            </a: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apetyt, głód);</a:t>
            </a:r>
          </a:p>
          <a:p>
            <a:pPr fontAlgn="auto">
              <a:buClr>
                <a:srgbClr val="ED8428"/>
              </a:buClr>
            </a:pP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 wprowadzony przez Stevena </a:t>
            </a:r>
            <a:r>
              <a:rPr lang="pl-PL" sz="1951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Bratmana</a:t>
            </a: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(1997);</a:t>
            </a:r>
          </a:p>
          <a:p>
            <a:pPr fontAlgn="auto">
              <a:buClr>
                <a:srgbClr val="ED8428"/>
              </a:buClr>
            </a:pP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Definicja - </a:t>
            </a:r>
            <a:r>
              <a:rPr lang="pl-PL" sz="1951" i="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„fiksacja na spożywaniu zdrowej żywności”</a:t>
            </a: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fontAlgn="auto">
              <a:buClr>
                <a:srgbClr val="ED8428"/>
              </a:buClr>
            </a:pPr>
            <a:r>
              <a:rPr lang="pl-PL" sz="195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Cechy charakterystyczne ON:</a:t>
            </a:r>
          </a:p>
          <a:p>
            <a:pPr lvl="1" fontAlgn="auto">
              <a:buClr>
                <a:srgbClr val="ED8428"/>
              </a:buClr>
            </a:pPr>
            <a:r>
              <a:rPr lang="pl-PL" sz="1649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Obsesyjne skupianie się na jakości spożywanych produktów oraz sposobie przygotowywania posiłków;</a:t>
            </a:r>
          </a:p>
          <a:p>
            <a:pPr marL="324000" lvl="1" indent="0" fontAlgn="auto">
              <a:buClr>
                <a:srgbClr val="ED8428"/>
              </a:buClr>
              <a:buFont typeface="Wingdings 2" panose="05020102010507070707" pitchFamily="18" charset="2"/>
              <a:buNone/>
            </a:pPr>
            <a:r>
              <a:rPr lang="pl-PL" sz="4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pl-PL" sz="300" dirty="0">
              <a:solidFill>
                <a:srgbClr val="3D3D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auto">
              <a:buClr>
                <a:srgbClr val="ED8428"/>
              </a:buClr>
            </a:pPr>
            <a:r>
              <a:rPr lang="pl-PL" sz="165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Wyłączanie z diety produktów uznanych za niezdrowe lub nieczyste;</a:t>
            </a:r>
          </a:p>
          <a:p>
            <a:pPr lvl="1" fontAlgn="auto">
              <a:buClr>
                <a:srgbClr val="ED8428"/>
              </a:buClr>
            </a:pPr>
            <a:r>
              <a:rPr lang="pl-PL" sz="165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Spożywanie wyłącznie żywności ekologicznej;</a:t>
            </a:r>
          </a:p>
          <a:p>
            <a:pPr lvl="1" fontAlgn="auto">
              <a:buClr>
                <a:srgbClr val="ED8428"/>
              </a:buClr>
            </a:pPr>
            <a:r>
              <a:rPr lang="pl-PL" sz="165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Żywność = źródło zdrowia;</a:t>
            </a:r>
          </a:p>
          <a:p>
            <a:pPr lvl="1" fontAlgn="auto">
              <a:buClr>
                <a:srgbClr val="ED8428"/>
              </a:buClr>
            </a:pPr>
            <a:r>
              <a:rPr lang="pl-PL" sz="165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Posiłki przygotowywane z ogromną troską i uwagą;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C1245F67-6FA2-407B-8DC8-C7156676AC08}"/>
              </a:ext>
            </a:extLst>
          </p:cNvPr>
          <p:cNvSpPr txBox="1"/>
          <p:nvPr/>
        </p:nvSpPr>
        <p:spPr>
          <a:xfrm>
            <a:off x="2411760" y="625953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Zdrowa dieta</a:t>
            </a:r>
            <a:endParaRPr lang="pl-PL" sz="16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BCF236F-F889-49F5-AED2-0427827A8A3A}"/>
              </a:ext>
            </a:extLst>
          </p:cNvPr>
          <p:cNvSpPr txBox="1"/>
          <p:nvPr/>
        </p:nvSpPr>
        <p:spPr>
          <a:xfrm>
            <a:off x="5150543" y="6248710"/>
            <a:ext cx="307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Patologiczne zainteresowanie</a:t>
            </a:r>
            <a:b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zdrową dietą</a:t>
            </a:r>
          </a:p>
        </p:txBody>
      </p:sp>
    </p:spTree>
    <p:extLst>
      <p:ext uri="{BB962C8B-B14F-4D97-AF65-F5344CB8AC3E}">
        <p14:creationId xmlns:p14="http://schemas.microsoft.com/office/powerpoint/2010/main" val="24213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Wstęp - Epidemiologia:</a:t>
            </a:r>
            <a:endParaRPr lang="en-US" alt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FFBE8F4A-1695-4696-AC2F-38D8457C5D8E}"/>
              </a:ext>
            </a:extLst>
          </p:cNvPr>
          <p:cNvSpPr txBox="1">
            <a:spLocks/>
          </p:cNvSpPr>
          <p:nvPr/>
        </p:nvSpPr>
        <p:spPr>
          <a:xfrm>
            <a:off x="323528" y="868365"/>
            <a:ext cx="8447856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Clr>
                <a:srgbClr val="ED8428"/>
              </a:buClr>
              <a:buFont typeface="Wingdings 2" charset="2"/>
              <a:buNone/>
            </a:pPr>
            <a:r>
              <a:rPr lang="pl-PL" sz="20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Niejasne rozpowszechnienie ON:</a:t>
            </a:r>
          </a:p>
          <a:p>
            <a:pPr lvl="1" algn="just" fontAlgn="auto">
              <a:buClr>
                <a:srgbClr val="ED8428"/>
              </a:buClr>
            </a:pP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Populacja ogólna: </a:t>
            </a:r>
          </a:p>
          <a:p>
            <a:pPr lvl="2" algn="just" fontAlgn="auto">
              <a:buClr>
                <a:srgbClr val="ED8428"/>
              </a:buClr>
            </a:pP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6,9%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Donini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L.,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Marsili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D., Graziani M.,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Imbriale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M.,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Cannella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C.: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Orthorexia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nervosa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Disord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2005; 10(2):28-32.</a:t>
            </a:r>
          </a:p>
          <a:p>
            <a:pPr lvl="2" algn="just" fontAlgn="auto">
              <a:buClr>
                <a:srgbClr val="ED8428"/>
              </a:buClr>
            </a:pP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75,2%</a:t>
            </a:r>
            <a:r>
              <a:rPr lang="sv-SE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Haddad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C.,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Obeid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S.,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Akel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M.,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Honein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K.,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Akiki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M.,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Azar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J.,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Hallit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S.: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Correlates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orthorexia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nervosa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Lebanese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Disord</a:t>
            </a:r>
            <a:r>
              <a:rPr lang="pl-PL" sz="12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2019; 24(3):481-93.</a:t>
            </a:r>
          </a:p>
          <a:p>
            <a:pPr lvl="1" algn="just" fontAlgn="auto">
              <a:buClr>
                <a:srgbClr val="ED8428"/>
              </a:buClr>
            </a:pPr>
            <a:r>
              <a:rPr lang="pl-PL" sz="18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Grupy ryzyka:</a:t>
            </a:r>
          </a:p>
          <a:p>
            <a:pPr lvl="2" algn="just" fontAlgn="auto">
              <a:buClr>
                <a:srgbClr val="ED8428"/>
              </a:buClr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37% 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dirty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Sportowcy -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Farooq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A.,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Bradbury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J.: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Orthorexia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nervosa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athletes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Proc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2016; 75:OCE3 (E263).</a:t>
            </a:r>
          </a:p>
          <a:p>
            <a:pPr lvl="2" algn="just" fontAlgn="auto">
              <a:buClr>
                <a:srgbClr val="ED8428"/>
              </a:buClr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49,5%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l-PL" dirty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Dietetycy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Tremelling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K.,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Sandon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L., Vega G.L.,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McAdams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C.J.: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Orthorexia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Nervosa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Disorder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Registered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Dietitian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Nutritionists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United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Diet 2017; 117(10):1612-17</a:t>
            </a:r>
          </a:p>
          <a:p>
            <a:pPr lvl="2" algn="just" fontAlgn="auto">
              <a:buClr>
                <a:srgbClr val="ED8428"/>
              </a:buClr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dirty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Studenci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-Plichta M., Jeżewska-Zychowicz M.: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behaviors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attitudes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orthorexia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nervosa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Appetite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2019; 137:114-23.</a:t>
            </a:r>
          </a:p>
          <a:p>
            <a:pPr lvl="2" algn="just" fontAlgn="auto">
              <a:buClr>
                <a:srgbClr val="ED8428"/>
              </a:buClr>
            </a:pPr>
            <a:r>
              <a:rPr lang="nn-NO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90,6%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dirty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Użytkownicy mediów społecznościowych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Turner P.G., Lefevre C.E.: Instagram use is linked to increased symptoms of orthorexia nervosa. Eat Weight </a:t>
            </a:r>
            <a:r>
              <a:rPr lang="en-US" dirty="0" err="1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Disord</a:t>
            </a:r>
            <a:r>
              <a:rPr lang="en-US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2017; 22(2):277-84.</a:t>
            </a:r>
            <a:r>
              <a:rPr lang="pl-PL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>
              <a:solidFill>
                <a:srgbClr val="3D3D3D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09716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Cel badań:</a:t>
            </a:r>
            <a:endParaRPr lang="en-US" altLang="pl-PL" dirty="0"/>
          </a:p>
        </p:txBody>
      </p:sp>
      <p:grpSp>
        <p:nvGrpSpPr>
          <p:cNvPr id="61476" name="Group 36"/>
          <p:cNvGrpSpPr>
            <a:grpSpLocks/>
          </p:cNvGrpSpPr>
          <p:nvPr/>
        </p:nvGrpSpPr>
        <p:grpSpPr bwMode="auto">
          <a:xfrm>
            <a:off x="625405" y="2094979"/>
            <a:ext cx="8359223" cy="665163"/>
            <a:chOff x="1248" y="1296"/>
            <a:chExt cx="5138" cy="419"/>
          </a:xfrm>
        </p:grpSpPr>
        <p:grpSp>
          <p:nvGrpSpPr>
            <p:cNvPr id="61448" name="Group 8"/>
            <p:cNvGrpSpPr>
              <a:grpSpLocks/>
            </p:cNvGrpSpPr>
            <p:nvPr/>
          </p:nvGrpSpPr>
          <p:grpSpPr bwMode="auto">
            <a:xfrm>
              <a:off x="1248" y="1296"/>
              <a:ext cx="480" cy="419"/>
              <a:chOff x="1110" y="2656"/>
              <a:chExt cx="1549" cy="1351"/>
            </a:xfrm>
          </p:grpSpPr>
          <p:sp>
            <p:nvSpPr>
              <p:cNvPr id="61449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0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1632" y="1680"/>
              <a:ext cx="4520" cy="9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457" name="Text Box 17"/>
            <p:cNvSpPr txBox="1">
              <a:spLocks noChangeArrowheads="1"/>
            </p:cNvSpPr>
            <p:nvPr/>
          </p:nvSpPr>
          <p:spPr bwMode="auto">
            <a:xfrm>
              <a:off x="1824" y="1344"/>
              <a:ext cx="4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pl-PL" sz="2000" dirty="0"/>
                <a:t>Os</a:t>
              </a:r>
              <a:r>
                <a:rPr lang="en-GB" sz="2000" dirty="0"/>
                <a:t>zacowanie rozpowszechnienia ortoreksji w badanej grupie </a:t>
              </a:r>
              <a:endParaRPr lang="en-US" altLang="pl-PL" sz="2800" dirty="0"/>
            </a:p>
          </p:txBody>
        </p:sp>
        <p:sp>
          <p:nvSpPr>
            <p:cNvPr id="61458" name="Text Box 18"/>
            <p:cNvSpPr txBox="1">
              <a:spLocks noChangeArrowheads="1"/>
            </p:cNvSpPr>
            <p:nvPr/>
          </p:nvSpPr>
          <p:spPr bwMode="gray">
            <a:xfrm>
              <a:off x="137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pl-PL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>
            <a:off x="631959" y="3013136"/>
            <a:ext cx="7972425" cy="665163"/>
            <a:chOff x="1248" y="1872"/>
            <a:chExt cx="5022" cy="41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248" y="1872"/>
              <a:ext cx="480" cy="419"/>
              <a:chOff x="3174" y="2656"/>
              <a:chExt cx="1549" cy="1351"/>
            </a:xfrm>
          </p:grpSpPr>
          <p:sp>
            <p:nvSpPr>
              <p:cNvPr id="61453" name="AutoShape 1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4" name="AutoShape 1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5" name="AutoShape 1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>
              <a:off x="1632" y="2256"/>
              <a:ext cx="4638" cy="1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460" name="Text Box 20"/>
            <p:cNvSpPr txBox="1">
              <a:spLocks noChangeArrowheads="1"/>
            </p:cNvSpPr>
            <p:nvPr/>
          </p:nvSpPr>
          <p:spPr bwMode="auto">
            <a:xfrm>
              <a:off x="1824" y="1920"/>
              <a:ext cx="40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pl-PL" sz="2000" dirty="0"/>
                <a:t>Ocena jakości stosowanej diety </a:t>
              </a:r>
              <a:endParaRPr lang="en-US" altLang="pl-PL" sz="2800" dirty="0"/>
            </a:p>
          </p:txBody>
        </p:sp>
        <p:sp>
          <p:nvSpPr>
            <p:cNvPr id="61461" name="Text Box 21"/>
            <p:cNvSpPr txBox="1">
              <a:spLocks noChangeArrowheads="1"/>
            </p:cNvSpPr>
            <p:nvPr/>
          </p:nvSpPr>
          <p:spPr bwMode="gray">
            <a:xfrm>
              <a:off x="137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pl-PL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1478" name="Group 38"/>
          <p:cNvGrpSpPr>
            <a:grpSpLocks/>
          </p:cNvGrpSpPr>
          <p:nvPr/>
        </p:nvGrpSpPr>
        <p:grpSpPr bwMode="auto">
          <a:xfrm>
            <a:off x="670779" y="3938662"/>
            <a:ext cx="7932738" cy="665163"/>
            <a:chOff x="1248" y="2434"/>
            <a:chExt cx="4997" cy="419"/>
          </a:xfrm>
        </p:grpSpPr>
        <p:grpSp>
          <p:nvGrpSpPr>
            <p:cNvPr id="61462" name="Group 22"/>
            <p:cNvGrpSpPr>
              <a:grpSpLocks/>
            </p:cNvGrpSpPr>
            <p:nvPr/>
          </p:nvGrpSpPr>
          <p:grpSpPr bwMode="auto">
            <a:xfrm>
              <a:off x="1248" y="2434"/>
              <a:ext cx="480" cy="419"/>
              <a:chOff x="1110" y="2656"/>
              <a:chExt cx="1549" cy="1351"/>
            </a:xfrm>
          </p:grpSpPr>
          <p:sp>
            <p:nvSpPr>
              <p:cNvPr id="61463" name="AutoShape 2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64" name="AutoShape 2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65" name="AutoShape 2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1470" name="Line 30"/>
            <p:cNvSpPr>
              <a:spLocks noChangeShapeType="1"/>
            </p:cNvSpPr>
            <p:nvPr/>
          </p:nvSpPr>
          <p:spPr bwMode="auto">
            <a:xfrm flipV="1">
              <a:off x="1632" y="2806"/>
              <a:ext cx="4613" cy="1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471" name="Text Box 31"/>
            <p:cNvSpPr txBox="1">
              <a:spLocks noChangeArrowheads="1"/>
            </p:cNvSpPr>
            <p:nvPr/>
          </p:nvSpPr>
          <p:spPr bwMode="auto">
            <a:xfrm>
              <a:off x="1824" y="2482"/>
              <a:ext cx="405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pl-PL" sz="2000" dirty="0"/>
                <a:t>Ocena poziomu wiedzy żywieniowej</a:t>
              </a:r>
              <a:endParaRPr lang="en-US" altLang="pl-PL" sz="2800" dirty="0"/>
            </a:p>
          </p:txBody>
        </p:sp>
        <p:sp>
          <p:nvSpPr>
            <p:cNvPr id="61472" name="Text Box 32"/>
            <p:cNvSpPr txBox="1">
              <a:spLocks noChangeArrowheads="1"/>
            </p:cNvSpPr>
            <p:nvPr/>
          </p:nvSpPr>
          <p:spPr bwMode="gray">
            <a:xfrm>
              <a:off x="137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pl-PL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8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3"/>
          <p:cNvSpPr>
            <a:spLocks noChangeArrowheads="1"/>
          </p:cNvSpPr>
          <p:nvPr/>
        </p:nvSpPr>
        <p:spPr bwMode="gray">
          <a:xfrm>
            <a:off x="185778" y="1124744"/>
            <a:ext cx="8897022" cy="5625008"/>
          </a:xfrm>
          <a:prstGeom prst="rightArrow">
            <a:avLst>
              <a:gd name="adj1" fmla="val 79306"/>
              <a:gd name="adj2" fmla="val 31905"/>
            </a:avLst>
          </a:prstGeom>
          <a:gradFill rotWithShape="1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Metody:</a:t>
            </a:r>
            <a:endParaRPr lang="en-US" altLang="pl-PL" dirty="0"/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776849" y="1700808"/>
            <a:ext cx="5774119" cy="1301750"/>
            <a:chOff x="912" y="1008"/>
            <a:chExt cx="3984" cy="912"/>
          </a:xfrm>
        </p:grpSpPr>
        <p:sp>
          <p:nvSpPr>
            <p:cNvPr id="78852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8853" name="Group 5"/>
            <p:cNvGrpSpPr>
              <a:grpSpLocks/>
            </p:cNvGrpSpPr>
            <p:nvPr/>
          </p:nvGrpSpPr>
          <p:grpSpPr bwMode="auto">
            <a:xfrm>
              <a:off x="976" y="1092"/>
              <a:ext cx="799" cy="746"/>
              <a:chOff x="976" y="1092"/>
              <a:chExt cx="799" cy="746"/>
            </a:xfrm>
          </p:grpSpPr>
          <p:sp>
            <p:nvSpPr>
              <p:cNvPr id="78854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8855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8856" name="Text Box 8"/>
              <p:cNvSpPr txBox="1">
                <a:spLocks noChangeArrowheads="1"/>
              </p:cNvSpPr>
              <p:nvPr/>
            </p:nvSpPr>
            <p:spPr bwMode="gray">
              <a:xfrm>
                <a:off x="976" y="1327"/>
                <a:ext cx="79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l-PL" altLang="pl-PL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ORTO-15</a:t>
                </a:r>
                <a:endParaRPr lang="en-US" altLang="pl-PL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8857" name="Text Box 9"/>
            <p:cNvSpPr txBox="1">
              <a:spLocks noChangeArrowheads="1"/>
            </p:cNvSpPr>
            <p:nvPr/>
          </p:nvSpPr>
          <p:spPr bwMode="gray">
            <a:xfrm>
              <a:off x="1838" y="1259"/>
              <a:ext cx="2861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eaLnBrk="0" hangingPunct="0">
                <a:defRPr/>
              </a:pPr>
              <a:r>
                <a:rPr lang="pl-PL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Kwestionariusz ORTO-15</a:t>
              </a:r>
            </a:p>
            <a:p>
              <a:pPr lvl="0" eaLnBrk="0" hangingPunct="0">
                <a:defRPr/>
              </a:pPr>
              <a:r>
                <a:rPr lang="pl-PL" sz="1400" i="1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l-PL" sz="1400" i="1" kern="0" dirty="0" err="1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Donini</a:t>
              </a:r>
              <a:r>
                <a:rPr lang="pl-PL" sz="1400" i="1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L.M. i in., 2004)</a:t>
              </a:r>
            </a:p>
          </p:txBody>
        </p:sp>
      </p:grpSp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683568" y="4757936"/>
            <a:ext cx="5867400" cy="1301750"/>
            <a:chOff x="912" y="2016"/>
            <a:chExt cx="3984" cy="912"/>
          </a:xfrm>
        </p:grpSpPr>
        <p:sp>
          <p:nvSpPr>
            <p:cNvPr id="78859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8860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78861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8862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78865" name="Group 17"/>
          <p:cNvGrpSpPr>
            <a:grpSpLocks/>
          </p:cNvGrpSpPr>
          <p:nvPr/>
        </p:nvGrpSpPr>
        <p:grpSpPr bwMode="auto">
          <a:xfrm>
            <a:off x="683568" y="3240163"/>
            <a:ext cx="5867400" cy="1301750"/>
            <a:chOff x="912" y="3036"/>
            <a:chExt cx="3984" cy="912"/>
          </a:xfrm>
        </p:grpSpPr>
        <p:sp>
          <p:nvSpPr>
            <p:cNvPr id="78866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8867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78868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8869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78871" name="Text Box 23"/>
            <p:cNvSpPr txBox="1">
              <a:spLocks noChangeArrowheads="1"/>
            </p:cNvSpPr>
            <p:nvPr/>
          </p:nvSpPr>
          <p:spPr bwMode="gray">
            <a:xfrm>
              <a:off x="1814" y="3287"/>
              <a:ext cx="2959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eaLnBrk="0" hangingPunct="0">
                <a:defRPr/>
              </a:pPr>
              <a:r>
                <a:rPr lang="pl-PL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Test Postaw wobec Jedzenia EAT-26</a:t>
              </a:r>
            </a:p>
            <a:p>
              <a:pPr lvl="0" eaLnBrk="0" hangingPunct="0">
                <a:defRPr/>
              </a:pPr>
              <a:r>
                <a:rPr lang="pl-PL" sz="1400" i="1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l-PL" sz="1400" i="1" kern="0" dirty="0" err="1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Eating</a:t>
              </a:r>
              <a:r>
                <a:rPr lang="pl-PL" sz="1400" i="1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400" i="1" kern="0" dirty="0" err="1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Attitudes</a:t>
              </a:r>
              <a:r>
                <a:rPr lang="pl-PL" sz="1400" i="1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Test – </a:t>
              </a:r>
              <a:r>
                <a:rPr lang="pl-PL" sz="1400" i="1" kern="0" dirty="0" err="1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D.Garner</a:t>
              </a:r>
              <a:r>
                <a:rPr lang="pl-PL" sz="1400" i="1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 in., 1982)</a:t>
              </a:r>
            </a:p>
          </p:txBody>
        </p:sp>
      </p:grpSp>
      <p:sp>
        <p:nvSpPr>
          <p:cNvPr id="29" name="Text Box 8"/>
          <p:cNvSpPr txBox="1">
            <a:spLocks noChangeArrowheads="1"/>
          </p:cNvSpPr>
          <p:nvPr/>
        </p:nvSpPr>
        <p:spPr bwMode="gray">
          <a:xfrm>
            <a:off x="880958" y="3666277"/>
            <a:ext cx="949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l-PL" alt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EAT-26</a:t>
            </a:r>
            <a:endParaRPr lang="en-US" altLang="pl-PL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gray">
          <a:xfrm>
            <a:off x="776849" y="5212946"/>
            <a:ext cx="1167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l-PL" altLang="pl-PL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KomPAN</a:t>
            </a:r>
            <a:endParaRPr lang="en-US" altLang="pl-PL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gray">
          <a:xfrm>
            <a:off x="2011980" y="4977924"/>
            <a:ext cx="435784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Kwestionariusz do badania poglądów </a:t>
            </a:r>
            <a:br>
              <a:rPr lang="pl-PL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zwyczajów żywieniowych </a:t>
            </a:r>
            <a:r>
              <a:rPr lang="pl-PL" dirty="0" err="1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KomPAN</a:t>
            </a:r>
            <a:r>
              <a:rPr lang="pl-PL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i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400" i="1" dirty="0" err="1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J.Gawęcki</a:t>
            </a:r>
            <a:r>
              <a:rPr lang="pl-PL" sz="1400" i="1" dirty="0">
                <a:solidFill>
                  <a:srgbClr val="4D4D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2014)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3"/>
          <p:cNvSpPr>
            <a:spLocks noChangeArrowheads="1"/>
          </p:cNvSpPr>
          <p:nvPr/>
        </p:nvSpPr>
        <p:spPr bwMode="gray">
          <a:xfrm>
            <a:off x="185778" y="1124744"/>
            <a:ext cx="8897022" cy="5625008"/>
          </a:xfrm>
          <a:prstGeom prst="rightArrow">
            <a:avLst>
              <a:gd name="adj1" fmla="val 79306"/>
              <a:gd name="adj2" fmla="val 31905"/>
            </a:avLst>
          </a:prstGeom>
          <a:gradFill rotWithShape="1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Metody:</a:t>
            </a:r>
            <a:endParaRPr lang="en-US" altLang="pl-PL" dirty="0"/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gray">
          <a:xfrm rot="16200000">
            <a:off x="-1453178" y="3532704"/>
            <a:ext cx="4419600" cy="57815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3529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alt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ORTO-15:</a:t>
            </a:r>
            <a:endParaRPr lang="en-US" altLang="pl-PL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837191"/>
            <a:ext cx="6490850" cy="2434332"/>
          </a:xfrm>
          <a:prstGeom prst="rect">
            <a:avLst/>
          </a:prstGeom>
        </p:spPr>
      </p:pic>
      <p:sp>
        <p:nvSpPr>
          <p:cNvPr id="40" name="Zawartość — symbol zastępczy 13"/>
          <p:cNvSpPr txBox="1">
            <a:spLocks/>
          </p:cNvSpPr>
          <p:nvPr/>
        </p:nvSpPr>
        <p:spPr>
          <a:xfrm>
            <a:off x="1735216" y="5188589"/>
            <a:ext cx="5793581" cy="49171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ORTO-15 - wersja 6-itemowa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Alfa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Cronbacha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0,696</a:t>
            </a:r>
          </a:p>
        </p:txBody>
      </p:sp>
      <p:sp>
        <p:nvSpPr>
          <p:cNvPr id="41" name="Zawartość — symbol zastępczy 13"/>
          <p:cNvSpPr txBox="1">
            <a:spLocks/>
          </p:cNvSpPr>
          <p:nvPr/>
        </p:nvSpPr>
        <p:spPr>
          <a:xfrm>
            <a:off x="1737498" y="1879222"/>
            <a:ext cx="5793581" cy="681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92" indent="-246892" algn="l" defTabSz="914415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59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25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91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56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722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88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54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3021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ORTO-15 - wersja oryginalna </a:t>
            </a:r>
          </a:p>
          <a:p>
            <a:pPr marL="0" indent="0" algn="ctr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Alfa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Cronbacha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0,259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3"/>
          <p:cNvSpPr>
            <a:spLocks noChangeArrowheads="1"/>
          </p:cNvSpPr>
          <p:nvPr/>
        </p:nvSpPr>
        <p:spPr bwMode="gray">
          <a:xfrm>
            <a:off x="185778" y="1124744"/>
            <a:ext cx="8897022" cy="5625008"/>
          </a:xfrm>
          <a:prstGeom prst="rightArrow">
            <a:avLst>
              <a:gd name="adj1" fmla="val 79306"/>
              <a:gd name="adj2" fmla="val 31905"/>
            </a:avLst>
          </a:prstGeom>
          <a:gradFill rotWithShape="1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Metody:</a:t>
            </a:r>
            <a:endParaRPr lang="en-US" altLang="pl-PL" dirty="0"/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gray">
          <a:xfrm rot="16200000">
            <a:off x="-1453178" y="3532704"/>
            <a:ext cx="4419600" cy="57815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3529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pl-PL" alt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ORTO-15:</a:t>
            </a:r>
            <a:endParaRPr lang="en-US" altLang="pl-PL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  <p:sp>
        <p:nvSpPr>
          <p:cNvPr id="11" name="Zawartość — symbol zastępczy 13"/>
          <p:cNvSpPr txBox="1">
            <a:spLocks/>
          </p:cNvSpPr>
          <p:nvPr/>
        </p:nvSpPr>
        <p:spPr>
          <a:xfrm>
            <a:off x="1691680" y="2996952"/>
            <a:ext cx="6212292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92" indent="-246892" algn="l" defTabSz="914415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59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25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91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56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722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88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54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3021" indent="-246892" algn="l" defTabSz="914415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6-7 punktów         ORTOREKSJA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8-11 punktów       SKŁONNOŚĆ DO ORTOREKSJI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12-15 punktów     PRAWIDŁOWE ODŻYWIANIE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16-24 punktów     BRAK KONCENTRACJI NA JEDZENIU</a:t>
            </a:r>
          </a:p>
        </p:txBody>
      </p:sp>
    </p:spTree>
    <p:extLst>
      <p:ext uri="{BB962C8B-B14F-4D97-AF65-F5344CB8AC3E}">
        <p14:creationId xmlns:p14="http://schemas.microsoft.com/office/powerpoint/2010/main" val="411102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Organizacja badań i dobór próby:</a:t>
            </a:r>
            <a:endParaRPr lang="en-US" altLang="pl-PL" sz="1600" dirty="0"/>
          </a:p>
        </p:txBody>
      </p:sp>
      <p:grpSp>
        <p:nvGrpSpPr>
          <p:cNvPr id="72728" name="Group 24"/>
          <p:cNvGrpSpPr>
            <a:grpSpLocks/>
          </p:cNvGrpSpPr>
          <p:nvPr/>
        </p:nvGrpSpPr>
        <p:grpSpPr bwMode="auto">
          <a:xfrm>
            <a:off x="1012051" y="1001973"/>
            <a:ext cx="7315200" cy="3529013"/>
            <a:chOff x="576" y="768"/>
            <a:chExt cx="4608" cy="2223"/>
          </a:xfrm>
        </p:grpSpPr>
        <p:sp>
          <p:nvSpPr>
            <p:cNvPr id="72707" name="Freeform 3"/>
            <p:cNvSpPr>
              <a:spLocks/>
            </p:cNvSpPr>
            <p:nvPr/>
          </p:nvSpPr>
          <p:spPr bwMode="gray">
            <a:xfrm>
              <a:off x="3196" y="768"/>
              <a:ext cx="924" cy="728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90980"/>
                    <a:invGamma/>
                    <a:alpha val="32001"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2708" name="AutoShape 4"/>
            <p:cNvSpPr>
              <a:spLocks noChangeArrowheads="1"/>
            </p:cNvSpPr>
            <p:nvPr/>
          </p:nvSpPr>
          <p:spPr bwMode="auto">
            <a:xfrm>
              <a:off x="2157" y="1671"/>
              <a:ext cx="1446" cy="1033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709" name="AutoShape 5"/>
            <p:cNvSpPr>
              <a:spLocks noChangeArrowheads="1"/>
            </p:cNvSpPr>
            <p:nvPr/>
          </p:nvSpPr>
          <p:spPr bwMode="gray">
            <a:xfrm>
              <a:off x="2248" y="1584"/>
              <a:ext cx="1267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710" name="AutoShape 6"/>
            <p:cNvSpPr>
              <a:spLocks noChangeArrowheads="1"/>
            </p:cNvSpPr>
            <p:nvPr/>
          </p:nvSpPr>
          <p:spPr bwMode="auto">
            <a:xfrm flipH="1">
              <a:off x="342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711" name="AutoShape 7"/>
            <p:cNvSpPr>
              <a:spLocks noChangeArrowheads="1"/>
            </p:cNvSpPr>
            <p:nvPr/>
          </p:nvSpPr>
          <p:spPr bwMode="auto">
            <a:xfrm flipH="1">
              <a:off x="2290" y="1626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712" name="AutoShape 8"/>
            <p:cNvSpPr>
              <a:spLocks noChangeArrowheads="1"/>
            </p:cNvSpPr>
            <p:nvPr/>
          </p:nvSpPr>
          <p:spPr bwMode="auto">
            <a:xfrm>
              <a:off x="3738" y="1355"/>
              <a:ext cx="1446" cy="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713" name="AutoShape 9"/>
            <p:cNvSpPr>
              <a:spLocks noChangeArrowheads="1"/>
            </p:cNvSpPr>
            <p:nvPr/>
          </p:nvSpPr>
          <p:spPr bwMode="gray">
            <a:xfrm>
              <a:off x="3874" y="1265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714" name="AutoShape 10"/>
            <p:cNvSpPr>
              <a:spLocks noChangeArrowheads="1"/>
            </p:cNvSpPr>
            <p:nvPr/>
          </p:nvSpPr>
          <p:spPr bwMode="auto">
            <a:xfrm flipH="1">
              <a:off x="4936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715" name="AutoShape 11"/>
            <p:cNvSpPr>
              <a:spLocks noChangeArrowheads="1"/>
            </p:cNvSpPr>
            <p:nvPr/>
          </p:nvSpPr>
          <p:spPr bwMode="auto">
            <a:xfrm flipH="1">
              <a:off x="3939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716" name="Freeform 12"/>
            <p:cNvSpPr>
              <a:spLocks/>
            </p:cNvSpPr>
            <p:nvPr/>
          </p:nvSpPr>
          <p:spPr bwMode="gray">
            <a:xfrm>
              <a:off x="1570" y="1084"/>
              <a:ext cx="924" cy="729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2717" name="Text Box 13"/>
            <p:cNvSpPr txBox="1">
              <a:spLocks noChangeArrowheads="1"/>
            </p:cNvSpPr>
            <p:nvPr/>
          </p:nvSpPr>
          <p:spPr bwMode="gray">
            <a:xfrm>
              <a:off x="2293" y="1570"/>
              <a:ext cx="117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l-PL" altLang="pl-PL" sz="1400" dirty="0">
                  <a:solidFill>
                    <a:schemeClr val="bg1"/>
                  </a:solidFill>
                </a:rPr>
                <a:t>Kryteria wykluczenia:</a:t>
              </a:r>
              <a:endParaRPr lang="en-US" altLang="pl-PL" sz="1400" dirty="0">
                <a:solidFill>
                  <a:schemeClr val="bg1"/>
                </a:solidFill>
              </a:endParaRPr>
            </a:p>
          </p:txBody>
        </p:sp>
        <p:sp>
          <p:nvSpPr>
            <p:cNvPr id="72718" name="Text Box 14"/>
            <p:cNvSpPr txBox="1">
              <a:spLocks noChangeArrowheads="1"/>
            </p:cNvSpPr>
            <p:nvPr/>
          </p:nvSpPr>
          <p:spPr bwMode="gray">
            <a:xfrm>
              <a:off x="4273" y="1254"/>
              <a:ext cx="38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l-PL" altLang="pl-PL" sz="1400" dirty="0">
                  <a:solidFill>
                    <a:srgbClr val="FFFFFF"/>
                  </a:solidFill>
                </a:rPr>
                <a:t>Ilość:</a:t>
              </a:r>
              <a:endParaRPr lang="en-US" altLang="pl-PL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72719" name="Group 15"/>
            <p:cNvGrpSpPr>
              <a:grpSpLocks/>
            </p:cNvGrpSpPr>
            <p:nvPr/>
          </p:nvGrpSpPr>
          <p:grpSpPr bwMode="auto">
            <a:xfrm>
              <a:off x="576" y="1836"/>
              <a:ext cx="1446" cy="1155"/>
              <a:chOff x="576" y="1836"/>
              <a:chExt cx="1446" cy="1155"/>
            </a:xfrm>
          </p:grpSpPr>
          <p:sp>
            <p:nvSpPr>
              <p:cNvPr id="72720" name="AutoShape 16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04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2721" name="AutoShape 17"/>
              <p:cNvSpPr>
                <a:spLocks noChangeArrowheads="1"/>
              </p:cNvSpPr>
              <p:nvPr/>
            </p:nvSpPr>
            <p:spPr bwMode="gray">
              <a:xfrm>
                <a:off x="712" y="1852"/>
                <a:ext cx="1174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3882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3882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2722" name="AutoShape 18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2723" name="AutoShape 19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2724" name="Text Box 20"/>
              <p:cNvSpPr txBox="1">
                <a:spLocks noChangeArrowheads="1"/>
              </p:cNvSpPr>
              <p:nvPr/>
            </p:nvSpPr>
            <p:spPr bwMode="gray">
              <a:xfrm>
                <a:off x="861" y="1836"/>
                <a:ext cx="86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l-PL" altLang="pl-PL" sz="1400" dirty="0">
                    <a:solidFill>
                      <a:schemeClr val="bg1"/>
                    </a:solidFill>
                  </a:rPr>
                  <a:t>Grupa badana:</a:t>
                </a:r>
                <a:endParaRPr lang="en-US" altLang="pl-PL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725" name="Text Box 21"/>
              <p:cNvSpPr txBox="1">
                <a:spLocks noChangeArrowheads="1"/>
              </p:cNvSpPr>
              <p:nvPr/>
            </p:nvSpPr>
            <p:spPr bwMode="auto">
              <a:xfrm>
                <a:off x="624" y="2106"/>
                <a:ext cx="1398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pl-PL" altLang="pl-PL" sz="1600" dirty="0">
                    <a:solidFill>
                      <a:srgbClr val="000000"/>
                    </a:solidFill>
                  </a:rPr>
                  <a:t>Osoby młode w wieku 16-35 lat;</a:t>
                </a:r>
              </a:p>
              <a:p>
                <a:pPr eaLnBrk="0" hangingPunct="0"/>
                <a:endParaRPr lang="pl-PL" altLang="pl-PL" sz="1600" dirty="0">
                  <a:solidFill>
                    <a:srgbClr val="000000"/>
                  </a:solidFill>
                </a:endParaRPr>
              </a:p>
              <a:p>
                <a:pPr eaLnBrk="0" hangingPunct="0"/>
                <a:r>
                  <a:rPr lang="pl-PL" altLang="pl-PL" sz="1600" dirty="0">
                    <a:solidFill>
                      <a:srgbClr val="000000"/>
                    </a:solidFill>
                  </a:rPr>
                  <a:t>N=538</a:t>
                </a:r>
                <a:endParaRPr lang="en-US" altLang="pl-PL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2208" y="1818"/>
              <a:ext cx="1344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l-PL" altLang="pl-PL" sz="1600" dirty="0">
                  <a:solidFill>
                    <a:srgbClr val="000000"/>
                  </a:solidFill>
                </a:rPr>
                <a:t>Wiek ↓16 r.ż. (N=7)</a:t>
              </a:r>
            </a:p>
            <a:p>
              <a:pPr eaLnBrk="0" hangingPunct="0"/>
              <a:endParaRPr lang="pl-PL" altLang="pl-PL" sz="1600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pl-PL" altLang="pl-PL" sz="1600" dirty="0">
                  <a:solidFill>
                    <a:srgbClr val="000000"/>
                  </a:solidFill>
                </a:rPr>
                <a:t>Test EAT-26 – wynik pozytywny (N=47)</a:t>
              </a:r>
              <a:endParaRPr lang="en-US" altLang="pl-PL" sz="1600" dirty="0">
                <a:solidFill>
                  <a:srgbClr val="000000"/>
                </a:solidFill>
              </a:endParaRPr>
            </a:p>
          </p:txBody>
        </p:sp>
        <p:sp>
          <p:nvSpPr>
            <p:cNvPr id="72727" name="Text Box 23"/>
            <p:cNvSpPr txBox="1">
              <a:spLocks noChangeArrowheads="1"/>
            </p:cNvSpPr>
            <p:nvPr/>
          </p:nvSpPr>
          <p:spPr bwMode="auto">
            <a:xfrm>
              <a:off x="3792" y="1482"/>
              <a:ext cx="1344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pl-PL" altLang="pl-PL" sz="1600" dirty="0">
                  <a:solidFill>
                    <a:srgbClr val="000000"/>
                  </a:solidFill>
                </a:rPr>
                <a:t>N=538</a:t>
              </a:r>
            </a:p>
            <a:p>
              <a:pPr algn="ctr" eaLnBrk="0" hangingPunct="0"/>
              <a:r>
                <a:rPr lang="pl-PL" altLang="pl-PL" sz="1600" dirty="0">
                  <a:solidFill>
                    <a:srgbClr val="000000"/>
                  </a:solidFill>
                </a:rPr>
                <a:t>↓</a:t>
              </a:r>
            </a:p>
            <a:p>
              <a:pPr algn="ctr" eaLnBrk="0" hangingPunct="0"/>
              <a:r>
                <a:rPr lang="pl-PL" altLang="pl-PL" sz="1600" dirty="0">
                  <a:solidFill>
                    <a:srgbClr val="000000"/>
                  </a:solidFill>
                </a:rPr>
                <a:t>N=527</a:t>
              </a:r>
            </a:p>
            <a:p>
              <a:pPr algn="ctr" eaLnBrk="0" hangingPunct="0"/>
              <a:r>
                <a:rPr lang="pl-PL" altLang="pl-PL" sz="1600" dirty="0">
                  <a:solidFill>
                    <a:srgbClr val="000000"/>
                  </a:solidFill>
                </a:rPr>
                <a:t>↓</a:t>
              </a:r>
            </a:p>
            <a:p>
              <a:pPr algn="ctr" eaLnBrk="0" hangingPunct="0"/>
              <a:r>
                <a:rPr lang="pl-PL" altLang="pl-PL" sz="1600" dirty="0">
                  <a:solidFill>
                    <a:srgbClr val="000000"/>
                  </a:solidFill>
                </a:rPr>
                <a:t>N=473</a:t>
              </a:r>
              <a:endParaRPr lang="en-US" altLang="pl-PL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Prostokąt 25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Wyniki: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t="9145"/>
          <a:stretch/>
        </p:blipFill>
        <p:spPr>
          <a:xfrm>
            <a:off x="447669" y="2508229"/>
            <a:ext cx="8271504" cy="308101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1" y="1844824"/>
            <a:ext cx="916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Podział badanych na 4 kategorie na podstawie kwestionariusza ORTO</a:t>
            </a:r>
          </a:p>
        </p:txBody>
      </p:sp>
      <p:sp>
        <p:nvSpPr>
          <p:cNvPr id="5" name="Prostokąt 4"/>
          <p:cNvSpPr/>
          <p:nvPr/>
        </p:nvSpPr>
        <p:spPr>
          <a:xfrm>
            <a:off x="3419192" y="5789932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(Chi-2=16,314, p=0,001)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5778" y="-2"/>
            <a:ext cx="1652546" cy="84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rot="10800000">
            <a:off x="248892" y="-3"/>
            <a:ext cx="1529398" cy="8495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7544" y="25140"/>
            <a:ext cx="1310746" cy="801453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>
            <a:off x="4644008" y="3861048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6372200" y="3861048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8028384" y="3853641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657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663300"/>
      </a:dk1>
      <a:lt1>
        <a:srgbClr val="FFFFFF"/>
      </a:lt1>
      <a:dk2>
        <a:srgbClr val="669900"/>
      </a:dk2>
      <a:lt2>
        <a:srgbClr val="DDDDDD"/>
      </a:lt2>
      <a:accent1>
        <a:srgbClr val="B1C137"/>
      </a:accent1>
      <a:accent2>
        <a:srgbClr val="CFA437"/>
      </a:accent2>
      <a:accent3>
        <a:srgbClr val="FFFFFF"/>
      </a:accent3>
      <a:accent4>
        <a:srgbClr val="562A00"/>
      </a:accent4>
      <a:accent5>
        <a:srgbClr val="D5DDAE"/>
      </a:accent5>
      <a:accent6>
        <a:srgbClr val="BB9431"/>
      </a:accent6>
      <a:hlink>
        <a:srgbClr val="B2572A"/>
      </a:hlink>
      <a:folHlink>
        <a:srgbClr val="3672AE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663300"/>
        </a:dk1>
        <a:lt1>
          <a:srgbClr val="FFFFFF"/>
        </a:lt1>
        <a:dk2>
          <a:srgbClr val="669900"/>
        </a:dk2>
        <a:lt2>
          <a:srgbClr val="DDDDDD"/>
        </a:lt2>
        <a:accent1>
          <a:srgbClr val="B1C137"/>
        </a:accent1>
        <a:accent2>
          <a:srgbClr val="CFA437"/>
        </a:accent2>
        <a:accent3>
          <a:srgbClr val="FFFFFF"/>
        </a:accent3>
        <a:accent4>
          <a:srgbClr val="562A00"/>
        </a:accent4>
        <a:accent5>
          <a:srgbClr val="D5DDAE"/>
        </a:accent5>
        <a:accent6>
          <a:srgbClr val="BB9431"/>
        </a:accent6>
        <a:hlink>
          <a:srgbClr val="B2572A"/>
        </a:hlink>
        <a:folHlink>
          <a:srgbClr val="3672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3C68F4"/>
        </a:dk2>
        <a:lt2>
          <a:srgbClr val="DDDDDD"/>
        </a:lt2>
        <a:accent1>
          <a:srgbClr val="96DAF2"/>
        </a:accent1>
        <a:accent2>
          <a:srgbClr val="8C50E4"/>
        </a:accent2>
        <a:accent3>
          <a:srgbClr val="FFFFFF"/>
        </a:accent3>
        <a:accent4>
          <a:srgbClr val="000056"/>
        </a:accent4>
        <a:accent5>
          <a:srgbClr val="C9EAF7"/>
        </a:accent5>
        <a:accent6>
          <a:srgbClr val="7E48CF"/>
        </a:accent6>
        <a:hlink>
          <a:srgbClr val="8A9EB2"/>
        </a:hlink>
        <a:folHlink>
          <a:srgbClr val="AFC4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1AA6EC"/>
        </a:dk2>
        <a:lt2>
          <a:srgbClr val="DDDDDD"/>
        </a:lt2>
        <a:accent1>
          <a:srgbClr val="96B0F2"/>
        </a:accent1>
        <a:accent2>
          <a:srgbClr val="5375E1"/>
        </a:accent2>
        <a:accent3>
          <a:srgbClr val="FFFFFF"/>
        </a:accent3>
        <a:accent4>
          <a:srgbClr val="000056"/>
        </a:accent4>
        <a:accent5>
          <a:srgbClr val="C9D4F7"/>
        </a:accent5>
        <a:accent6>
          <a:srgbClr val="4A69CC"/>
        </a:accent6>
        <a:hlink>
          <a:srgbClr val="97BD37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063TGp_medical_digital_v2</Template>
  <TotalTime>2496</TotalTime>
  <Words>700</Words>
  <Application>Microsoft Office PowerPoint</Application>
  <PresentationFormat>Pokaz na ekranie (4:3)</PresentationFormat>
  <Paragraphs>102</Paragraphs>
  <Slides>13</Slides>
  <Notes>13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4" baseType="lpstr">
      <vt:lpstr>Arial</vt:lpstr>
      <vt:lpstr>Calibri</vt:lpstr>
      <vt:lpstr>Euphemia</vt:lpstr>
      <vt:lpstr>Gill Sans MT</vt:lpstr>
      <vt:lpstr>Times New Roman</vt:lpstr>
      <vt:lpstr>Verdana</vt:lpstr>
      <vt:lpstr>Wingdings</vt:lpstr>
      <vt:lpstr>Wingdings 2</vt:lpstr>
      <vt:lpstr>Default Design</vt:lpstr>
      <vt:lpstr>Image</vt:lpstr>
      <vt:lpstr>Dokument</vt:lpstr>
      <vt:lpstr>Ocena jakości stosowanej diety  u osób z podejrzeniem orthorexia nervosa ___________________________________</vt:lpstr>
      <vt:lpstr>Wstęp - Charakterystyka zaburzenia:</vt:lpstr>
      <vt:lpstr>Wstęp - Epidemiologia:</vt:lpstr>
      <vt:lpstr>Cel badań:</vt:lpstr>
      <vt:lpstr>Metody:</vt:lpstr>
      <vt:lpstr>Metody:</vt:lpstr>
      <vt:lpstr>Metody:</vt:lpstr>
      <vt:lpstr>Organizacja badań i dobór próby:</vt:lpstr>
      <vt:lpstr>Wyniki:</vt:lpstr>
      <vt:lpstr>Wyniki:</vt:lpstr>
      <vt:lpstr>Wyniki:</vt:lpstr>
      <vt:lpstr>Wnioski: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jakości stosowanej diety  u osób z podejrzeniem  orthorexia nervosa</dc:title>
  <dc:creator>Użytkownik systemu Windows</dc:creator>
  <cp:lastModifiedBy>n.kazmierczak@o2.pl</cp:lastModifiedBy>
  <cp:revision>38</cp:revision>
  <dcterms:created xsi:type="dcterms:W3CDTF">2019-11-26T23:04:47Z</dcterms:created>
  <dcterms:modified xsi:type="dcterms:W3CDTF">2019-12-06T22:34:41Z</dcterms:modified>
</cp:coreProperties>
</file>