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44" r:id="rId2"/>
    <p:sldId id="343" r:id="rId3"/>
    <p:sldId id="336" r:id="rId4"/>
    <p:sldId id="346" r:id="rId5"/>
    <p:sldId id="351" r:id="rId6"/>
    <p:sldId id="350" r:id="rId7"/>
    <p:sldId id="347" r:id="rId8"/>
    <p:sldId id="329" r:id="rId9"/>
    <p:sldId id="331" r:id="rId10"/>
    <p:sldId id="333" r:id="rId11"/>
    <p:sldId id="334" r:id="rId12"/>
    <p:sldId id="335" r:id="rId13"/>
    <p:sldId id="330" r:id="rId14"/>
    <p:sldId id="341" r:id="rId15"/>
    <p:sldId id="349" r:id="rId16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45"/>
    <p:restoredTop sz="84248" autoAdjust="0"/>
  </p:normalViewPr>
  <p:slideViewPr>
    <p:cSldViewPr snapToGrid="0" snapToObjects="1">
      <p:cViewPr varScale="1">
        <p:scale>
          <a:sx n="80" d="100"/>
          <a:sy n="80" d="100"/>
        </p:scale>
        <p:origin x="69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6E-FD48-8A96-30FE0E0EFAE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F6E-FD48-8A96-30FE0E0EFAE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F6E-FD48-8A96-30FE0E0EFAE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209-0F4C-A022-D6E4C2B1A515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3"/>
                <c:pt idx="0">
                  <c:v>Bardzo dorby</c:v>
                </c:pt>
                <c:pt idx="1">
                  <c:v>Dobry</c:v>
                </c:pt>
                <c:pt idx="2">
                  <c:v>Średni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13.6</c:v>
                </c:pt>
                <c:pt idx="1">
                  <c:v>50</c:v>
                </c:pt>
                <c:pt idx="2">
                  <c:v>35.200000000000003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6E-FD48-8A96-30FE0E0EFAE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6E-FD48-8A96-30FE0E0EFAE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F6E-FD48-8A96-30FE0E0EFAE0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F6E-FD48-8A96-30FE0E0EFAE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42B-AE46-8AA3-77CEB9B0D80A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3"/>
                <c:pt idx="0">
                  <c:v>Wyższe</c:v>
                </c:pt>
                <c:pt idx="1">
                  <c:v>Średnie</c:v>
                </c:pt>
                <c:pt idx="2">
                  <c:v>Zawodowe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80.7</c:v>
                </c:pt>
                <c:pt idx="1">
                  <c:v>16.5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6E-FD48-8A96-30FE0E0EFAE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6E-FD48-8A96-30FE0E0EFAE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F6E-FD48-8A96-30FE0E0EFAE0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F6E-FD48-8A96-30FE0E0EFAE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42B-AE46-8AA3-77CEB9B0D80A}"/>
              </c:ext>
            </c:extLst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Wyższe</c:v>
                </c:pt>
                <c:pt idx="1">
                  <c:v>Średnie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46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6E-FD48-8A96-30FE0E0EFAE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[Zeszyt1]Pyt 4!Tabela przestawna4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'Pyt 4'!$B$3</c:f>
              <c:strCache>
                <c:ptCount val="1"/>
                <c:pt idx="0">
                  <c:v>Suma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1CB-B048-9E3B-514A8905002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1CB-B048-9E3B-514A8905002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1CB-B048-9E3B-514A8905002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'Pyt 4'!$A$4:$A$6</c:f>
              <c:strCache>
                <c:ptCount val="2"/>
                <c:pt idx="0">
                  <c:v>Nie</c:v>
                </c:pt>
                <c:pt idx="1">
                  <c:v>Tak</c:v>
                </c:pt>
              </c:strCache>
            </c:strRef>
          </c:cat>
          <c:val>
            <c:numRef>
              <c:f>'Pyt 4'!$B$4:$B$6</c:f>
              <c:numCache>
                <c:formatCode>0.00%</c:formatCode>
                <c:ptCount val="2"/>
                <c:pt idx="0">
                  <c:v>0.53233830845771146</c:v>
                </c:pt>
                <c:pt idx="1">
                  <c:v>0.46766169154228865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CB-B048-9E3B-514A89050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372160"/>
        <c:axId val="113964160"/>
      </c:barChart>
      <c:catAx>
        <c:axId val="11137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964160"/>
        <c:crosses val="autoZero"/>
        <c:auto val="1"/>
        <c:lblAlgn val="ctr"/>
        <c:lblOffset val="100"/>
        <c:noMultiLvlLbl val="0"/>
      </c:catAx>
      <c:valAx>
        <c:axId val="1139641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1372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[Zeszyt1]Pyt 5!Tabela przestawna5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'Pyt 5'!$B$3</c:f>
              <c:strCache>
                <c:ptCount val="1"/>
                <c:pt idx="0">
                  <c:v>Suma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8A-BF41-9BE5-AB59C09FE57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'Pyt 5'!$A$4:$A$6</c:f>
              <c:strCache>
                <c:ptCount val="2"/>
                <c:pt idx="0">
                  <c:v>Nie</c:v>
                </c:pt>
                <c:pt idx="1">
                  <c:v>Tak</c:v>
                </c:pt>
              </c:strCache>
            </c:strRef>
          </c:cat>
          <c:val>
            <c:numRef>
              <c:f>'Pyt 5'!$B$4:$B$6</c:f>
              <c:numCache>
                <c:formatCode>0.00%</c:formatCode>
                <c:ptCount val="2"/>
                <c:pt idx="0">
                  <c:v>0.6997518610421839</c:v>
                </c:pt>
                <c:pt idx="1">
                  <c:v>0.30024813895781638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0A-2B45-97BD-023ED094A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700032"/>
        <c:axId val="152701952"/>
      </c:barChart>
      <c:catAx>
        <c:axId val="15270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2701952"/>
        <c:crosses val="autoZero"/>
        <c:auto val="1"/>
        <c:lblAlgn val="ctr"/>
        <c:lblOffset val="100"/>
        <c:noMultiLvlLbl val="0"/>
      </c:catAx>
      <c:valAx>
        <c:axId val="1527019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270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[Zeszyt1]Pyt 8!Tabela przestawna6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'Pyt 8'!$B$3</c:f>
              <c:strCache>
                <c:ptCount val="1"/>
                <c:pt idx="0">
                  <c:v>Suma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A37-4041-985A-972797AE04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37-4041-985A-972797AE04B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'Pyt 8'!$A$4:$A$7</c:f>
              <c:strCache>
                <c:ptCount val="3"/>
                <c:pt idx="0">
                  <c:v>Tak</c:v>
                </c:pt>
                <c:pt idx="1">
                  <c:v>Nie wiem</c:v>
                </c:pt>
                <c:pt idx="2">
                  <c:v>Nie</c:v>
                </c:pt>
              </c:strCache>
            </c:strRef>
          </c:cat>
          <c:val>
            <c:numRef>
              <c:f>'Pyt 8'!$B$4:$B$7</c:f>
              <c:numCache>
                <c:formatCode>0.00%</c:formatCode>
                <c:ptCount val="3"/>
                <c:pt idx="0">
                  <c:v>0.80645161290322598</c:v>
                </c:pt>
                <c:pt idx="1">
                  <c:v>0.10918114143920601</c:v>
                </c:pt>
                <c:pt idx="2">
                  <c:v>8.4367245657568229E-2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BB-854E-A36D-05B9AEFAD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567232"/>
        <c:axId val="159712768"/>
      </c:barChart>
      <c:catAx>
        <c:axId val="15956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9712768"/>
        <c:crosses val="autoZero"/>
        <c:auto val="1"/>
        <c:lblAlgn val="ctr"/>
        <c:lblOffset val="100"/>
        <c:noMultiLvlLbl val="0"/>
      </c:catAx>
      <c:valAx>
        <c:axId val="15971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956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A928141-8766-664F-8E00-99E644E8CE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8F001CB-6489-B44F-87E7-717DD950BD5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228528B7-DF92-554B-9F66-F95C6ED0A8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2A9FFFFF-BF8D-1D47-9BCB-1C9BA31D1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Edytuj style wzorca tekstu
Drugi poziom
Trzeci poziom
Czwarty poziom
Piąty poziom</a:t>
            </a:r>
            <a:endParaRPr lang="en-US" noProof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B93D1EA-683C-1F46-A665-8AFE9AD35F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E274B32-DE90-6742-B3C7-7FB92CD597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4C58EF9-4A32-FD44-BDB3-D96EFA0B9C56}" type="slidenum">
              <a:rPr lang="pl-PL" altLang="pl-PL"/>
              <a:pPr/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>
            <a:extLst>
              <a:ext uri="{FF2B5EF4-FFF2-40B4-BE49-F238E27FC236}">
                <a16:creationId xmlns:a16="http://schemas.microsoft.com/office/drawing/2014/main" id="{63F92508-FB88-834F-B195-0649D2BFB9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>
            <a:extLst>
              <a:ext uri="{FF2B5EF4-FFF2-40B4-BE49-F238E27FC236}">
                <a16:creationId xmlns:a16="http://schemas.microsoft.com/office/drawing/2014/main" id="{C6D49C84-A7D0-9D4C-ABF3-57F78E1D5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altLang="pl-PL">
                <a:latin typeface="Imago"/>
              </a:rPr>
              <a:t>Jak się nazywam, jestem w kole, </a:t>
            </a:r>
          </a:p>
          <a:p>
            <a:pPr>
              <a:spcBef>
                <a:spcPct val="0"/>
              </a:spcBef>
            </a:pPr>
            <a:r>
              <a:rPr lang="pl-PL" altLang="pl-PL">
                <a:latin typeface="Imago"/>
              </a:rPr>
              <a:t>Celem jest … przedstawienie wyników badania</a:t>
            </a:r>
          </a:p>
          <a:p>
            <a:pPr>
              <a:spcBef>
                <a:spcPct val="0"/>
              </a:spcBef>
            </a:pPr>
            <a:endParaRPr lang="pl-PL" altLang="pl-PL">
              <a:latin typeface="Imag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>
            <a:extLst>
              <a:ext uri="{FF2B5EF4-FFF2-40B4-BE49-F238E27FC236}">
                <a16:creationId xmlns:a16="http://schemas.microsoft.com/office/drawing/2014/main" id="{B820A86A-F55B-1F4E-9555-70B84FB41F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ymbol zastępczy notatek 2">
            <a:extLst>
              <a:ext uri="{FF2B5EF4-FFF2-40B4-BE49-F238E27FC236}">
                <a16:creationId xmlns:a16="http://schemas.microsoft.com/office/drawing/2014/main" id="{7815EB86-2FF4-FD49-87E0-96C45232EE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l-PL"/>
              <a:t>Pod koniec ubiegłego roku, przeprowadziliśmy badanie wśród młodych Polek oceniające ich wiedzę dot rsm oraz  nastawienie do szczepień przeciwko HPV. Spośród badanej populacij zaledwie 18.2% jest zaszczepionych. A główne powody nieszczepienia to: brak wiedzy i wysoka cena, ale tez obawy o skutecznosc i bezpieczeństwo. </a:t>
            </a:r>
          </a:p>
          <a:p>
            <a:pPr>
              <a:spcBef>
                <a:spcPct val="0"/>
              </a:spcBef>
            </a:pPr>
            <a:endParaRPr lang="en-US" altLang="pl-PL"/>
          </a:p>
          <a:p>
            <a:pPr>
              <a:spcBef>
                <a:spcPct val="0"/>
              </a:spcBef>
            </a:pPr>
            <a:r>
              <a:rPr lang="en-US" altLang="pl-PL"/>
              <a:t>Powstaje pytanie czy mając szczepionke bezplatna, ludzie beda chcieli sie zaszczepic i skorzystać z tej propozycji. W związku z tym p</a:t>
            </a:r>
          </a:p>
        </p:txBody>
      </p:sp>
      <p:sp>
        <p:nvSpPr>
          <p:cNvPr id="20484" name="Symbol zastępczy numeru slajdu 3">
            <a:extLst>
              <a:ext uri="{FF2B5EF4-FFF2-40B4-BE49-F238E27FC236}">
                <a16:creationId xmlns:a16="http://schemas.microsoft.com/office/drawing/2014/main" id="{1CB28C6B-2288-C843-976D-8AC0C96F29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3D08E5E-78AC-6849-AA87-56D188F755DB}" type="slidenum">
              <a:rPr lang="pl-PL" altLang="pl-PL"/>
              <a:pPr/>
              <a:t>3</a:t>
            </a:fld>
            <a:endParaRPr lang="en-US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>
            <a:extLst>
              <a:ext uri="{FF2B5EF4-FFF2-40B4-BE49-F238E27FC236}">
                <a16:creationId xmlns:a16="http://schemas.microsoft.com/office/drawing/2014/main" id="{FECF4132-25C8-9840-8FA3-4066BD43B1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>
            <a:extLst>
              <a:ext uri="{FF2B5EF4-FFF2-40B4-BE49-F238E27FC236}">
                <a16:creationId xmlns:a16="http://schemas.microsoft.com/office/drawing/2014/main" id="{D5D6548B-6812-2745-9007-662EA1DB62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l-PL"/>
              <a:t>W Polsce szczepienia są nierefundowane przez państwo, lecz część gmin z własnych środków finansuje szczepienia. </a:t>
            </a:r>
          </a:p>
          <a:p>
            <a:pPr>
              <a:spcBef>
                <a:spcPct val="0"/>
              </a:spcBef>
            </a:pPr>
            <a:endParaRPr lang="en-US" altLang="pl-PL"/>
          </a:p>
          <a:p>
            <a:pPr>
              <a:spcBef>
                <a:spcPct val="0"/>
              </a:spcBef>
            </a:pPr>
            <a:r>
              <a:rPr lang="en-US" altLang="pl-PL"/>
              <a:t>Do tych gmin w tym roku chce dołączyć WARSZAWA. </a:t>
            </a:r>
          </a:p>
          <a:p>
            <a:pPr>
              <a:spcBef>
                <a:spcPct val="0"/>
              </a:spcBef>
            </a:pPr>
            <a:r>
              <a:rPr lang="en-US" altLang="pl-PL"/>
              <a:t>W tym roku miasto Warszawa planuje wprowadzenie programu bezpłatnych szczepień</a:t>
            </a:r>
          </a:p>
        </p:txBody>
      </p:sp>
      <p:sp>
        <p:nvSpPr>
          <p:cNvPr id="21508" name="Symbol zastępczy numeru slajdu 3">
            <a:extLst>
              <a:ext uri="{FF2B5EF4-FFF2-40B4-BE49-F238E27FC236}">
                <a16:creationId xmlns:a16="http://schemas.microsoft.com/office/drawing/2014/main" id="{2BD4C5F0-DDCC-2740-ABD1-C4A570896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F9F36A0-3A57-D948-8503-24E5398A9716}" type="slidenum">
              <a:rPr lang="pl-PL" altLang="pl-PL"/>
              <a:pPr/>
              <a:t>4</a:t>
            </a:fld>
            <a:endParaRPr lang="en-US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>
            <a:extLst>
              <a:ext uri="{FF2B5EF4-FFF2-40B4-BE49-F238E27FC236}">
                <a16:creationId xmlns:a16="http://schemas.microsoft.com/office/drawing/2014/main" id="{43C54D90-BA32-5D4E-BA75-6C489D2B51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ymbol zastępczy notatek 2">
            <a:extLst>
              <a:ext uri="{FF2B5EF4-FFF2-40B4-BE49-F238E27FC236}">
                <a16:creationId xmlns:a16="http://schemas.microsoft.com/office/drawing/2014/main" id="{966152D1-7A94-734B-9489-A8E1D2EA45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l-PL"/>
          </a:p>
        </p:txBody>
      </p:sp>
      <p:sp>
        <p:nvSpPr>
          <p:cNvPr id="22532" name="Symbol zastępczy numeru slajdu 3">
            <a:extLst>
              <a:ext uri="{FF2B5EF4-FFF2-40B4-BE49-F238E27FC236}">
                <a16:creationId xmlns:a16="http://schemas.microsoft.com/office/drawing/2014/main" id="{AC98DA7E-51B3-A842-8826-E1AC26663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7D9F5F2-019B-F74B-AC72-91AF754A72FD}" type="slidenum">
              <a:rPr lang="pl-PL" altLang="pl-PL"/>
              <a:pPr/>
              <a:t>7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>
            <a:extLst>
              <a:ext uri="{FF2B5EF4-FFF2-40B4-BE49-F238E27FC236}">
                <a16:creationId xmlns:a16="http://schemas.microsoft.com/office/drawing/2014/main" id="{6A831403-1E9A-1A45-A8D9-304AA2AADD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>
            <a:extLst>
              <a:ext uri="{FF2B5EF4-FFF2-40B4-BE49-F238E27FC236}">
                <a16:creationId xmlns:a16="http://schemas.microsoft.com/office/drawing/2014/main" id="{790C9E58-C7DF-A044-BCA7-18330BE85F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pl-PL"/>
          </a:p>
        </p:txBody>
      </p:sp>
      <p:sp>
        <p:nvSpPr>
          <p:cNvPr id="23556" name="Symbol zastępczy numeru slajdu 3">
            <a:extLst>
              <a:ext uri="{FF2B5EF4-FFF2-40B4-BE49-F238E27FC236}">
                <a16:creationId xmlns:a16="http://schemas.microsoft.com/office/drawing/2014/main" id="{17F6DC2C-86A7-2440-BF40-19D910505C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13D551-5E7E-8344-9CC9-342BF7DE57D1}" type="slidenum">
              <a:rPr lang="pl-PL" altLang="pl-PL"/>
              <a:pPr/>
              <a:t>9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>
            <a:extLst>
              <a:ext uri="{FF2B5EF4-FFF2-40B4-BE49-F238E27FC236}">
                <a16:creationId xmlns:a16="http://schemas.microsoft.com/office/drawing/2014/main" id="{CA3FBAA6-0753-5749-9D0C-91D00AD283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ymbol zastępczy notatek 2">
            <a:extLst>
              <a:ext uri="{FF2B5EF4-FFF2-40B4-BE49-F238E27FC236}">
                <a16:creationId xmlns:a16="http://schemas.microsoft.com/office/drawing/2014/main" id="{C30CB5FC-4275-4F43-AF30-4807A0BD16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pl-PL"/>
              <a:t>ZMNIENIĆ kolejność</a:t>
            </a:r>
          </a:p>
        </p:txBody>
      </p:sp>
      <p:sp>
        <p:nvSpPr>
          <p:cNvPr id="24580" name="Symbol zastępczy numeru slajdu 3">
            <a:extLst>
              <a:ext uri="{FF2B5EF4-FFF2-40B4-BE49-F238E27FC236}">
                <a16:creationId xmlns:a16="http://schemas.microsoft.com/office/drawing/2014/main" id="{35ADE419-BD5B-1A4E-BD20-7E60AE1F8D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6225559-C619-7E42-B6A8-AFD0BFEDB918}" type="slidenum">
              <a:rPr lang="pl-PL" altLang="pl-PL"/>
              <a:pPr/>
              <a:t>10</a:t>
            </a:fld>
            <a:endParaRPr lang="en-US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>
            <a:extLst>
              <a:ext uri="{FF2B5EF4-FFF2-40B4-BE49-F238E27FC236}">
                <a16:creationId xmlns:a16="http://schemas.microsoft.com/office/drawing/2014/main" id="{63F92508-FB88-834F-B195-0649D2BFB9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>
            <a:extLst>
              <a:ext uri="{FF2B5EF4-FFF2-40B4-BE49-F238E27FC236}">
                <a16:creationId xmlns:a16="http://schemas.microsoft.com/office/drawing/2014/main" id="{C6D49C84-A7D0-9D4C-ABF3-57F78E1D5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altLang="pl-PL">
                <a:latin typeface="Imago"/>
              </a:rPr>
              <a:t>Jak się nazywam, jestem w kole, </a:t>
            </a:r>
          </a:p>
          <a:p>
            <a:pPr>
              <a:spcBef>
                <a:spcPct val="0"/>
              </a:spcBef>
            </a:pPr>
            <a:r>
              <a:rPr lang="pl-PL" altLang="pl-PL">
                <a:latin typeface="Imago"/>
              </a:rPr>
              <a:t>Celem jest … przedstawienie wyników badania</a:t>
            </a:r>
          </a:p>
          <a:p>
            <a:pPr>
              <a:spcBef>
                <a:spcPct val="0"/>
              </a:spcBef>
            </a:pPr>
            <a:endParaRPr lang="pl-PL" altLang="pl-PL">
              <a:latin typeface="Imago"/>
            </a:endParaRPr>
          </a:p>
        </p:txBody>
      </p:sp>
    </p:spTree>
    <p:extLst>
      <p:ext uri="{BB962C8B-B14F-4D97-AF65-F5344CB8AC3E}">
        <p14:creationId xmlns:p14="http://schemas.microsoft.com/office/powerpoint/2010/main" val="32377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F36213-A602-6C44-B8FB-D5751D47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0301BE3-B7E4-8648-9AEE-912263B9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172E46-7F07-9A4D-B417-608ABF26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D59BD-2B8B-004D-8936-751A85048243}" type="slidenum">
              <a:rPr lang="pl-PL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97508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Edytuj style wzorca tekstu
Drugi poziom
Trzeci poziom
Czwarty poziom
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1AA459-92FE-8446-A3A0-49119848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9DCC91F-DFD7-F345-9D1A-A1FAA0A34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F2BB8F-01C1-E449-BB38-A046FA7D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65B76-E84A-894F-A8C9-12F9D9A9BA2A}" type="slidenum">
              <a:rPr lang="pl-PL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38114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/>
              <a:t>Edytuj style wzorca tekstu
Drugi poziom
Trzeci poziom
Czwarty poziom
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/>
              <a:t>Edytuj style wzorca tekstu
Drugi poziom
Trzeci poziom
Czwarty poziom
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  <a:endParaRPr lang="en-US"/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04F6DB0D-CCCA-9D41-B3B2-F73ACEA60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ymbol zastępczy stopki 4">
            <a:extLst>
              <a:ext uri="{FF2B5EF4-FFF2-40B4-BE49-F238E27FC236}">
                <a16:creationId xmlns:a16="http://schemas.microsoft.com/office/drawing/2014/main" id="{AAF80766-6434-9D43-B896-EDE1ADC8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id="{E9CC0614-639A-044F-B8E6-A0449F409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EF22D-AC72-9348-9636-FDC4129AB1DC}" type="slidenum">
              <a:rPr lang="pl-PL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30025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3">
            <a:extLst>
              <a:ext uri="{FF2B5EF4-FFF2-40B4-BE49-F238E27FC236}">
                <a16:creationId xmlns:a16="http://schemas.microsoft.com/office/drawing/2014/main" id="{622F32E5-8B32-3041-8148-6C2705428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ymbol zastępczy stopki 4">
            <a:extLst>
              <a:ext uri="{FF2B5EF4-FFF2-40B4-BE49-F238E27FC236}">
                <a16:creationId xmlns:a16="http://schemas.microsoft.com/office/drawing/2014/main" id="{B804872A-907D-F642-9BC0-576A9820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id="{C63FF587-DF77-6F4F-A4FE-F978F646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E3705-F7E0-7F4E-8894-A13605D51419}" type="slidenum">
              <a:rPr lang="pl-PL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414099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l-PL"/>
              <a:t>Edytuj style wzorca tekstu
Drugi poziom
Trzeci poziom
Czwarty poziom
Piąty poziom</a:t>
            </a:r>
            <a:endParaRPr lang="en-US"/>
          </a:p>
        </p:txBody>
      </p:sp>
      <p:sp>
        <p:nvSpPr>
          <p:cNvPr id="5" name="Symbol zastępczy daty 3">
            <a:extLst>
              <a:ext uri="{FF2B5EF4-FFF2-40B4-BE49-F238E27FC236}">
                <a16:creationId xmlns:a16="http://schemas.microsoft.com/office/drawing/2014/main" id="{3648ED02-8370-BF4D-9CDD-D2E34555F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1A122648-928D-8D42-86B2-6E655972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5">
            <a:extLst>
              <a:ext uri="{FF2B5EF4-FFF2-40B4-BE49-F238E27FC236}">
                <a16:creationId xmlns:a16="http://schemas.microsoft.com/office/drawing/2014/main" id="{28CAC5A9-C455-994C-8474-17613A9F0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2A1B6-A70C-C348-B9AC-FE627D263977}" type="slidenum">
              <a:rPr lang="pl-PL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670626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l-PL"/>
              <a:t>Edytuj style wzorca tekstu
Drugi poziom
Trzeci poziom
Czwarty poziom
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4AAA7C-FEE4-4D47-A773-22D5CD8FF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B653A34-4365-BF4F-85E1-44E0CD44B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67544D-CBCC-BE48-B723-9A8D96FB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0A02C-2D62-2942-96B6-7021462985FF}" type="slidenum">
              <a:rPr lang="pl-PL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354933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l-PL"/>
              <a:t>Edytuj style wzorca tekstu
Drugi poziom
Trzeci poziom
Czwarty poziom
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8F71249-A785-2B48-8882-7F9953CD2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A407B1-61CE-C84E-A270-149876C2D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FB23433-1F4F-2344-9651-AD7EC18DA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E149D-9A83-FA4E-A931-E5F680F2F59E}" type="slidenum">
              <a:rPr lang="pl-PL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49617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9">
            <a:extLst>
              <a:ext uri="{FF2B5EF4-FFF2-40B4-BE49-F238E27FC236}">
                <a16:creationId xmlns:a16="http://schemas.microsoft.com/office/drawing/2014/main" id="{5F1C45F1-0F16-974E-9223-7D91BB9A74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338" y="6021388"/>
            <a:ext cx="868362" cy="8366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1pPr>
            <a:lvl2pPr marL="742950" indent="-28575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2pPr>
            <a:lvl3pPr marL="1143000" indent="-22860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3pPr>
            <a:lvl4pPr marL="1600200" indent="-22860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4pPr>
            <a:lvl5pPr marL="2057400" indent="-228600">
              <a:spcBef>
                <a:spcPct val="50000"/>
              </a:spcBef>
              <a:defRPr>
                <a:solidFill>
                  <a:schemeClr val="tx1"/>
                </a:solidFill>
                <a:latin typeface="Imago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ago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pl-PL" altLang="pl-PL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639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9B518352-388A-CD4D-A302-672F368AA2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84274EED-49DD-7940-9AE7-0C2969659B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Edytuj style wzorca tekstu
Drugi poziom
Trzeci poziom
Czwarty poziom
Piąty poziom</a:t>
            </a:r>
            <a:endParaRPr lang="en-US" altLang="pl-PL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35D0CC-44E0-DD46-A1CD-1FB05637B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64D375-52F1-DC42-B2DE-0DC2D09D3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8CB9C3-4CFA-FD47-82CE-BC989E22C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C860D3A-08FD-AD47-89B6-E188C9A16808}" type="slidenum">
              <a:rPr lang="pl-PL" altLang="pl-PL"/>
              <a:pPr/>
              <a:t>‹#›</a:t>
            </a:fld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6" r:id="rId3"/>
    <p:sldLayoutId id="2147483667" r:id="rId4"/>
    <p:sldLayoutId id="2147483670" r:id="rId5"/>
    <p:sldLayoutId id="2147483671" r:id="rId6"/>
    <p:sldLayoutId id="2147483672" r:id="rId7"/>
    <p:sldLayoutId id="2147483673" r:id="rId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2">
            <a:extLst>
              <a:ext uri="{FF2B5EF4-FFF2-40B4-BE49-F238E27FC236}">
                <a16:creationId xmlns:a16="http://schemas.microsoft.com/office/drawing/2014/main" id="{6F1E1BE3-495D-A948-A77B-D6EB43F98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1220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stokąt 3">
            <a:extLst>
              <a:ext uri="{FF2B5EF4-FFF2-40B4-BE49-F238E27FC236}">
                <a16:creationId xmlns:a16="http://schemas.microsoft.com/office/drawing/2014/main" id="{5B57A275-D3B0-2F4B-9135-27482EB02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002963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pl-PL" altLang="pl-PL">
              <a:latin typeface="Imago"/>
            </a:endParaRPr>
          </a:p>
        </p:txBody>
      </p:sp>
      <p:sp>
        <p:nvSpPr>
          <p:cNvPr id="5" name="Zaokrąglony prostokąt 4">
            <a:extLst>
              <a:ext uri="{FF2B5EF4-FFF2-40B4-BE49-F238E27FC236}">
                <a16:creationId xmlns:a16="http://schemas.microsoft.com/office/drawing/2014/main" id="{F3098873-C5D4-5B41-888D-65FF28EC3F5E}"/>
              </a:ext>
            </a:extLst>
          </p:cNvPr>
          <p:cNvSpPr/>
          <p:nvPr/>
        </p:nvSpPr>
        <p:spPr>
          <a:xfrm>
            <a:off x="-25401" y="4044950"/>
            <a:ext cx="12217401" cy="2085975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1044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endParaRPr lang="pl-PL" altLang="pl-PL" sz="2000" b="1" dirty="0">
              <a:solidFill>
                <a:srgbClr val="525252"/>
              </a:solidFill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l-PL" altLang="pl-PL" b="1" u="sng" dirty="0">
                <a:solidFill>
                  <a:srgbClr val="52525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Maja Kotowska</a:t>
            </a:r>
            <a:r>
              <a:rPr lang="pl-PL" altLang="pl-PL" b="1" u="sng" baseline="30000" dirty="0">
                <a:solidFill>
                  <a:srgbClr val="52525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1</a:t>
            </a:r>
            <a:r>
              <a:rPr lang="pl-PL" altLang="pl-PL" b="1" dirty="0">
                <a:solidFill>
                  <a:srgbClr val="52525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, Justyna Urbaniak</a:t>
            </a:r>
            <a:r>
              <a:rPr lang="pl-PL" altLang="pl-PL" b="1" baseline="30000" dirty="0">
                <a:solidFill>
                  <a:srgbClr val="52525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1</a:t>
            </a:r>
            <a:r>
              <a:rPr lang="pl-PL" altLang="pl-PL" b="1" dirty="0">
                <a:solidFill>
                  <a:srgbClr val="52525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, Piotr Łazarewicz</a:t>
            </a:r>
            <a:r>
              <a:rPr lang="pl-PL" altLang="pl-PL" b="1" baseline="30000" dirty="0">
                <a:solidFill>
                  <a:srgbClr val="52525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1</a:t>
            </a:r>
            <a:r>
              <a:rPr lang="pl-PL" altLang="pl-PL" b="1" dirty="0">
                <a:solidFill>
                  <a:srgbClr val="52525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, Iwona Szymusik</a:t>
            </a:r>
            <a:r>
              <a:rPr lang="pl-PL" altLang="pl-PL" b="1" baseline="30000" dirty="0">
                <a:solidFill>
                  <a:srgbClr val="52525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pl-PL" altLang="pl-PL" sz="1400" b="1" dirty="0">
                <a:solidFill>
                  <a:srgbClr val="52525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1) Studenckie Koło Naukowe przy I Katedrze i Klinice Położnictwa i Ginekologii WUM</a:t>
            </a:r>
          </a:p>
          <a:p>
            <a:pPr>
              <a:spcBef>
                <a:spcPct val="50000"/>
              </a:spcBef>
            </a:pPr>
            <a:r>
              <a:rPr lang="pl-PL" altLang="pl-PL" sz="1400" b="1" dirty="0">
                <a:solidFill>
                  <a:srgbClr val="52525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2) I Katedra i Klinika Położnictwa i Ginekologii WUM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br>
              <a:rPr lang="pl-PL" altLang="pl-PL" dirty="0">
                <a:solidFill>
                  <a:srgbClr val="52525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</a:br>
            <a:endParaRPr lang="pl-PL" altLang="pl-PL" sz="1600" dirty="0">
              <a:solidFill>
                <a:srgbClr val="525252"/>
              </a:solidFill>
              <a:latin typeface="Imago"/>
            </a:endParaRPr>
          </a:p>
        </p:txBody>
      </p:sp>
      <p:sp>
        <p:nvSpPr>
          <p:cNvPr id="3079" name="Title 1">
            <a:extLst>
              <a:ext uri="{FF2B5EF4-FFF2-40B4-BE49-F238E27FC236}">
                <a16:creationId xmlns:a16="http://schemas.microsoft.com/office/drawing/2014/main" id="{C5EEBEC3-8ACF-8A49-A766-3EF10623D3F9}"/>
              </a:ext>
            </a:extLst>
          </p:cNvPr>
          <p:cNvSpPr txBox="1">
            <a:spLocks/>
          </p:cNvSpPr>
          <p:nvPr/>
        </p:nvSpPr>
        <p:spPr bwMode="auto">
          <a:xfrm>
            <a:off x="1212850" y="925513"/>
            <a:ext cx="96488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pl-PL" altLang="pl-PL" sz="3600" b="1" dirty="0">
                <a:solidFill>
                  <a:srgbClr val="52525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Ocena nastawienia rodziców do Programu Bezpłatnych Szczepień przeciwko HPV zaoferowanych przez M.St. Warszawa</a:t>
            </a:r>
            <a:endParaRPr lang="pl-PL" altLang="pl-PL" sz="2800" b="1" dirty="0">
              <a:solidFill>
                <a:srgbClr val="525252"/>
              </a:solidFill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</a:endParaRPr>
          </a:p>
        </p:txBody>
      </p:sp>
      <p:sp>
        <p:nvSpPr>
          <p:cNvPr id="9" name="Prostokąt 2">
            <a:extLst>
              <a:ext uri="{FF2B5EF4-FFF2-40B4-BE49-F238E27FC236}">
                <a16:creationId xmlns:a16="http://schemas.microsoft.com/office/drawing/2014/main" id="{4171722F-D09A-AA44-B8A5-66B61F17567E}"/>
              </a:ext>
            </a:extLst>
          </p:cNvPr>
          <p:cNvSpPr/>
          <p:nvPr/>
        </p:nvSpPr>
        <p:spPr>
          <a:xfrm flipH="1">
            <a:off x="-25400" y="-71438"/>
            <a:ext cx="1238250" cy="6740526"/>
          </a:xfrm>
          <a:custGeom>
            <a:avLst/>
            <a:gdLst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2778969 h 2778969"/>
              <a:gd name="connsiteX4" fmla="*/ 0 w 6096000"/>
              <a:gd name="connsiteY4" fmla="*/ 0 h 2778969"/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0 h 277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778969">
                <a:moveTo>
                  <a:pt x="0" y="0"/>
                </a:moveTo>
                <a:lnTo>
                  <a:pt x="6096000" y="0"/>
                </a:lnTo>
                <a:lnTo>
                  <a:pt x="6096000" y="27789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>
              <a:latin typeface="Imago" pitchFamily="2" charset="0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1" name="Wykres 3">
            <a:extLst>
              <a:ext uri="{FF2B5EF4-FFF2-40B4-BE49-F238E27FC236}">
                <a16:creationId xmlns:a16="http://schemas.microsoft.com/office/drawing/2014/main" id="{B33776F4-56BD-EC42-A853-2093F87878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812812"/>
              </p:ext>
            </p:extLst>
          </p:nvPr>
        </p:nvGraphicFramePr>
        <p:xfrm>
          <a:off x="1014413" y="1463675"/>
          <a:ext cx="9278937" cy="484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Wykres" r:id="rId4" imgW="9664700" imgH="5048250" progId="Excel.Chart.8">
                  <p:embed/>
                </p:oleObj>
              </mc:Choice>
              <mc:Fallback>
                <p:oleObj name="Wykres" r:id="rId4" imgW="9664700" imgH="5048250" progId="Excel.Chart.8">
                  <p:embed/>
                  <p:pic>
                    <p:nvPicPr>
                      <p:cNvPr id="0" name="Wykres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1463675"/>
                        <a:ext cx="9278937" cy="4843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aokrąglony prostokąt 2">
            <a:extLst>
              <a:ext uri="{FF2B5EF4-FFF2-40B4-BE49-F238E27FC236}">
                <a16:creationId xmlns:a16="http://schemas.microsoft.com/office/drawing/2014/main" id="{75561D14-4693-0C4E-A5DC-FC903CF38545}"/>
              </a:ext>
            </a:extLst>
          </p:cNvPr>
          <p:cNvSpPr/>
          <p:nvPr/>
        </p:nvSpPr>
        <p:spPr>
          <a:xfrm rot="5400000">
            <a:off x="4941583" y="901394"/>
            <a:ext cx="914400" cy="8992212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Prostokąt 2">
            <a:extLst>
              <a:ext uri="{FF2B5EF4-FFF2-40B4-BE49-F238E27FC236}">
                <a16:creationId xmlns:a16="http://schemas.microsoft.com/office/drawing/2014/main" id="{24A34342-8F72-2B41-BFF3-4AB7572975D6}"/>
              </a:ext>
            </a:extLst>
          </p:cNvPr>
          <p:cNvSpPr/>
          <p:nvPr/>
        </p:nvSpPr>
        <p:spPr>
          <a:xfrm flipH="1">
            <a:off x="-25400" y="-71438"/>
            <a:ext cx="1238250" cy="6740526"/>
          </a:xfrm>
          <a:custGeom>
            <a:avLst/>
            <a:gdLst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2778969 h 2778969"/>
              <a:gd name="connsiteX4" fmla="*/ 0 w 6096000"/>
              <a:gd name="connsiteY4" fmla="*/ 0 h 2778969"/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0 h 277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778969">
                <a:moveTo>
                  <a:pt x="0" y="0"/>
                </a:moveTo>
                <a:lnTo>
                  <a:pt x="6096000" y="0"/>
                </a:lnTo>
                <a:lnTo>
                  <a:pt x="6096000" y="27789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>
              <a:latin typeface="Imago" pitchFamily="2" charset="0"/>
              <a:cs typeface="+mn-cs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1D7DA3D-E4B2-0647-828C-FA8A78FD8A53}"/>
              </a:ext>
            </a:extLst>
          </p:cNvPr>
          <p:cNvSpPr txBox="1">
            <a:spLocks/>
          </p:cNvSpPr>
          <p:nvPr/>
        </p:nvSpPr>
        <p:spPr bwMode="auto">
          <a:xfrm>
            <a:off x="1497013" y="363538"/>
            <a:ext cx="95043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altLang="pl-PL" sz="2800" b="1" dirty="0">
                <a:latin typeface="Trebuchet MS" panose="020B0703020202090204" pitchFamily="34" charset="0"/>
              </a:rPr>
              <a:t>Udział w szczepieniach – TAK, dlaczego?</a:t>
            </a:r>
            <a:endParaRPr lang="en-US" altLang="pl-PL" sz="2800" b="1" dirty="0">
              <a:latin typeface="Trebuchet MS" panose="020B070302020209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Wykres 2">
            <a:extLst>
              <a:ext uri="{FF2B5EF4-FFF2-40B4-BE49-F238E27FC236}">
                <a16:creationId xmlns:a16="http://schemas.microsoft.com/office/drawing/2014/main" id="{973CFE37-8475-6848-95E2-880D16A63D07}"/>
              </a:ext>
            </a:extLst>
          </p:cNvPr>
          <p:cNvGraphicFramePr>
            <a:graphicFrameLocks/>
          </p:cNvGraphicFramePr>
          <p:nvPr/>
        </p:nvGraphicFramePr>
        <p:xfrm>
          <a:off x="1449388" y="1639888"/>
          <a:ext cx="9083675" cy="454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r:id="rId3" imgW="9461500" imgH="4737100" progId="Excel.Chart.8">
                  <p:embed/>
                </p:oleObj>
              </mc:Choice>
              <mc:Fallback>
                <p:oleObj r:id="rId3" imgW="9461500" imgH="4737100" progId="Excel.Chart.8">
                  <p:embed/>
                  <p:pic>
                    <p:nvPicPr>
                      <p:cNvPr id="0" name="Wykres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639888"/>
                        <a:ext cx="9083675" cy="454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2">
            <a:extLst>
              <a:ext uri="{FF2B5EF4-FFF2-40B4-BE49-F238E27FC236}">
                <a16:creationId xmlns:a16="http://schemas.microsoft.com/office/drawing/2014/main" id="{9B431EF1-3B6E-CE4A-8EAE-385685E47F96}"/>
              </a:ext>
            </a:extLst>
          </p:cNvPr>
          <p:cNvSpPr/>
          <p:nvPr/>
        </p:nvSpPr>
        <p:spPr>
          <a:xfrm flipH="1">
            <a:off x="-25400" y="-71438"/>
            <a:ext cx="1238250" cy="6740526"/>
          </a:xfrm>
          <a:custGeom>
            <a:avLst/>
            <a:gdLst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2778969 h 2778969"/>
              <a:gd name="connsiteX4" fmla="*/ 0 w 6096000"/>
              <a:gd name="connsiteY4" fmla="*/ 0 h 2778969"/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0 h 277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778969">
                <a:moveTo>
                  <a:pt x="0" y="0"/>
                </a:moveTo>
                <a:lnTo>
                  <a:pt x="6096000" y="0"/>
                </a:lnTo>
                <a:lnTo>
                  <a:pt x="6096000" y="27789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>
              <a:latin typeface="Imago" pitchFamily="2" charset="0"/>
              <a:cs typeface="+mn-cs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8BD6DD25-DDBB-CF49-A070-466B0DB94355}"/>
              </a:ext>
            </a:extLst>
          </p:cNvPr>
          <p:cNvSpPr txBox="1">
            <a:spLocks/>
          </p:cNvSpPr>
          <p:nvPr/>
        </p:nvSpPr>
        <p:spPr bwMode="auto">
          <a:xfrm>
            <a:off x="1497013" y="363538"/>
            <a:ext cx="95043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altLang="pl-PL" sz="2800" b="1" dirty="0">
                <a:latin typeface="Trebuchet MS" panose="020B0703020202090204" pitchFamily="34" charset="0"/>
              </a:rPr>
              <a:t>Udział w szczepieniach – NIE, dlaczego?</a:t>
            </a:r>
            <a:endParaRPr lang="en-US" altLang="pl-PL" sz="2800" b="1" dirty="0">
              <a:latin typeface="Trebuchet MS" panose="020B0703020202090204" pitchFamily="34" charset="0"/>
              <a:ea typeface="+mj-ea"/>
              <a:cs typeface="+mj-cs"/>
            </a:endParaRPr>
          </a:p>
        </p:txBody>
      </p:sp>
      <p:sp>
        <p:nvSpPr>
          <p:cNvPr id="7" name="Zaokrąglony prostokąt 2">
            <a:extLst>
              <a:ext uri="{FF2B5EF4-FFF2-40B4-BE49-F238E27FC236}">
                <a16:creationId xmlns:a16="http://schemas.microsoft.com/office/drawing/2014/main" id="{8DC34294-E8E2-5A40-A678-0D2DD8F0FC9F}"/>
              </a:ext>
            </a:extLst>
          </p:cNvPr>
          <p:cNvSpPr/>
          <p:nvPr/>
        </p:nvSpPr>
        <p:spPr>
          <a:xfrm rot="5400000">
            <a:off x="6096000" y="1019464"/>
            <a:ext cx="914400" cy="850669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Zaokrąglony prostokąt 2">
            <a:extLst>
              <a:ext uri="{FF2B5EF4-FFF2-40B4-BE49-F238E27FC236}">
                <a16:creationId xmlns:a16="http://schemas.microsoft.com/office/drawing/2014/main" id="{1DE0A0C7-F9C7-BB4B-9D7F-A5CE95DADCCA}"/>
              </a:ext>
            </a:extLst>
          </p:cNvPr>
          <p:cNvSpPr/>
          <p:nvPr/>
        </p:nvSpPr>
        <p:spPr>
          <a:xfrm rot="5400000">
            <a:off x="6095997" y="-33485"/>
            <a:ext cx="914400" cy="850669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Wykres 4">
            <a:extLst>
              <a:ext uri="{FF2B5EF4-FFF2-40B4-BE49-F238E27FC236}">
                <a16:creationId xmlns:a16="http://schemas.microsoft.com/office/drawing/2014/main" id="{E4504753-3F23-9B43-92F2-92B5294D84EC}"/>
              </a:ext>
            </a:extLst>
          </p:cNvPr>
          <p:cNvGraphicFramePr>
            <a:graphicFrameLocks/>
          </p:cNvGraphicFramePr>
          <p:nvPr/>
        </p:nvGraphicFramePr>
        <p:xfrm>
          <a:off x="787400" y="1543050"/>
          <a:ext cx="9423400" cy="464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r:id="rId3" imgW="9817100" imgH="4838700" progId="Excel.Chart.8">
                  <p:embed/>
                </p:oleObj>
              </mc:Choice>
              <mc:Fallback>
                <p:oleObj r:id="rId3" imgW="9817100" imgH="4838700" progId="Excel.Chart.8">
                  <p:embed/>
                  <p:pic>
                    <p:nvPicPr>
                      <p:cNvPr id="0" name="Wykres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543050"/>
                        <a:ext cx="9423400" cy="464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rostokąt 2">
            <a:extLst>
              <a:ext uri="{FF2B5EF4-FFF2-40B4-BE49-F238E27FC236}">
                <a16:creationId xmlns:a16="http://schemas.microsoft.com/office/drawing/2014/main" id="{68D415A7-3A47-AA49-8C3F-AA4F7965B363}"/>
              </a:ext>
            </a:extLst>
          </p:cNvPr>
          <p:cNvSpPr/>
          <p:nvPr/>
        </p:nvSpPr>
        <p:spPr>
          <a:xfrm flipH="1">
            <a:off x="-25400" y="-71438"/>
            <a:ext cx="1238250" cy="6740526"/>
          </a:xfrm>
          <a:custGeom>
            <a:avLst/>
            <a:gdLst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2778969 h 2778969"/>
              <a:gd name="connsiteX4" fmla="*/ 0 w 6096000"/>
              <a:gd name="connsiteY4" fmla="*/ 0 h 2778969"/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0 h 277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778969">
                <a:moveTo>
                  <a:pt x="0" y="0"/>
                </a:moveTo>
                <a:lnTo>
                  <a:pt x="6096000" y="0"/>
                </a:lnTo>
                <a:lnTo>
                  <a:pt x="6096000" y="27789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>
              <a:latin typeface="Imago" pitchFamily="2" charset="0"/>
              <a:cs typeface="+mn-cs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71D37D13-2698-CE4A-BFFB-6F8E76D829DB}"/>
              </a:ext>
            </a:extLst>
          </p:cNvPr>
          <p:cNvSpPr txBox="1">
            <a:spLocks/>
          </p:cNvSpPr>
          <p:nvPr/>
        </p:nvSpPr>
        <p:spPr bwMode="auto">
          <a:xfrm>
            <a:off x="1497013" y="363538"/>
            <a:ext cx="95043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altLang="pl-PL" sz="2800" b="1" dirty="0">
                <a:latin typeface="Trebuchet MS" panose="020B0703020202090204" pitchFamily="34" charset="0"/>
              </a:rPr>
              <a:t>Udział w szczepieniach – NIE WIEM, </a:t>
            </a:r>
            <a:br>
              <a:rPr lang="pl-PL" altLang="pl-PL" sz="2800" b="1" dirty="0">
                <a:latin typeface="Trebuchet MS" panose="020B0703020202090204" pitchFamily="34" charset="0"/>
              </a:rPr>
            </a:br>
            <a:r>
              <a:rPr lang="pl-PL" altLang="pl-PL" sz="2400" b="1" dirty="0">
                <a:latin typeface="Trebuchet MS" panose="020B0703020202090204" pitchFamily="34" charset="0"/>
              </a:rPr>
              <a:t>co przekonałoby Państwa do skorzystania z Programu?</a:t>
            </a:r>
            <a:endParaRPr lang="en-US" altLang="pl-PL" sz="2800" b="1" dirty="0">
              <a:latin typeface="Trebuchet MS" panose="020B0703020202090204" pitchFamily="34" charset="0"/>
              <a:ea typeface="+mj-ea"/>
              <a:cs typeface="+mj-cs"/>
            </a:endParaRPr>
          </a:p>
        </p:txBody>
      </p:sp>
      <p:sp>
        <p:nvSpPr>
          <p:cNvPr id="6" name="Zaokrąglony prostokąt 2">
            <a:extLst>
              <a:ext uri="{FF2B5EF4-FFF2-40B4-BE49-F238E27FC236}">
                <a16:creationId xmlns:a16="http://schemas.microsoft.com/office/drawing/2014/main" id="{60A6FF49-3F01-2E43-8810-09225D8AA758}"/>
              </a:ext>
            </a:extLst>
          </p:cNvPr>
          <p:cNvSpPr/>
          <p:nvPr/>
        </p:nvSpPr>
        <p:spPr>
          <a:xfrm rot="5400000">
            <a:off x="4944052" y="548411"/>
            <a:ext cx="914400" cy="9615055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Wykres 3">
            <a:extLst>
              <a:ext uri="{FF2B5EF4-FFF2-40B4-BE49-F238E27FC236}">
                <a16:creationId xmlns:a16="http://schemas.microsoft.com/office/drawing/2014/main" id="{B8619B43-9751-C34B-9FC2-2433E7330DE3}"/>
              </a:ext>
            </a:extLst>
          </p:cNvPr>
          <p:cNvGraphicFramePr>
            <a:graphicFrameLocks/>
          </p:cNvGraphicFramePr>
          <p:nvPr/>
        </p:nvGraphicFramePr>
        <p:xfrm>
          <a:off x="787400" y="1639888"/>
          <a:ext cx="10069513" cy="454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r:id="rId3" imgW="10490200" imgH="4737100" progId="Excel.Chart.8">
                  <p:embed/>
                </p:oleObj>
              </mc:Choice>
              <mc:Fallback>
                <p:oleObj r:id="rId3" imgW="10490200" imgH="4737100" progId="Excel.Chart.8">
                  <p:embed/>
                  <p:pic>
                    <p:nvPicPr>
                      <p:cNvPr id="0" name="Wykres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639888"/>
                        <a:ext cx="10069513" cy="454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ostokąt 2">
            <a:extLst>
              <a:ext uri="{FF2B5EF4-FFF2-40B4-BE49-F238E27FC236}">
                <a16:creationId xmlns:a16="http://schemas.microsoft.com/office/drawing/2014/main" id="{744C9E07-04D7-A541-8361-5988CA6A927B}"/>
              </a:ext>
            </a:extLst>
          </p:cNvPr>
          <p:cNvSpPr/>
          <p:nvPr/>
        </p:nvSpPr>
        <p:spPr>
          <a:xfrm flipH="1">
            <a:off x="-25400" y="-71438"/>
            <a:ext cx="1238250" cy="6740526"/>
          </a:xfrm>
          <a:custGeom>
            <a:avLst/>
            <a:gdLst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2778969 h 2778969"/>
              <a:gd name="connsiteX4" fmla="*/ 0 w 6096000"/>
              <a:gd name="connsiteY4" fmla="*/ 0 h 2778969"/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0 h 277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778969">
                <a:moveTo>
                  <a:pt x="0" y="0"/>
                </a:moveTo>
                <a:lnTo>
                  <a:pt x="6096000" y="0"/>
                </a:lnTo>
                <a:lnTo>
                  <a:pt x="6096000" y="27789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>
              <a:latin typeface="Imago" pitchFamily="2" charset="0"/>
              <a:cs typeface="+mn-cs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DB442AB-F81D-244B-8063-D27B63834049}"/>
              </a:ext>
            </a:extLst>
          </p:cNvPr>
          <p:cNvSpPr txBox="1">
            <a:spLocks/>
          </p:cNvSpPr>
          <p:nvPr/>
        </p:nvSpPr>
        <p:spPr bwMode="auto">
          <a:xfrm>
            <a:off x="1497013" y="363538"/>
            <a:ext cx="95043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altLang="pl-PL" sz="2800" b="1" dirty="0">
                <a:latin typeface="Trebuchet MS" panose="020B0703020202090204" pitchFamily="34" charset="0"/>
              </a:rPr>
              <a:t>Pani/Pana zdaniem, w jakim celu bezpłatne szczepienie przeciwko HPV zaoferowano również chłopcom? </a:t>
            </a:r>
            <a:endParaRPr lang="en-US" altLang="pl-PL" sz="2800" b="1" dirty="0">
              <a:latin typeface="Trebuchet MS" panose="020B0703020202090204" pitchFamily="34" charset="0"/>
              <a:ea typeface="+mj-ea"/>
              <a:cs typeface="+mj-cs"/>
            </a:endParaRPr>
          </a:p>
        </p:txBody>
      </p:sp>
      <p:sp>
        <p:nvSpPr>
          <p:cNvPr id="5" name="Zaokrąglony prostokąt 2">
            <a:extLst>
              <a:ext uri="{FF2B5EF4-FFF2-40B4-BE49-F238E27FC236}">
                <a16:creationId xmlns:a16="http://schemas.microsoft.com/office/drawing/2014/main" id="{4DE340C8-1767-E949-9043-6EDF6C6863E7}"/>
              </a:ext>
            </a:extLst>
          </p:cNvPr>
          <p:cNvSpPr/>
          <p:nvPr/>
        </p:nvSpPr>
        <p:spPr>
          <a:xfrm rot="5400000">
            <a:off x="5298209" y="-1211984"/>
            <a:ext cx="914400" cy="9936018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266A79-7A48-0843-B1CD-1A9D54B26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12" y="1910251"/>
            <a:ext cx="10206037" cy="4351337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2000" b="1" dirty="0" err="1">
                <a:latin typeface="Trebuchet MS" panose="020B0703020202090204" pitchFamily="34" charset="0"/>
              </a:rPr>
              <a:t>Wiedza</a:t>
            </a:r>
            <a:r>
              <a:rPr lang="en-US" sz="2000" b="1" dirty="0">
                <a:latin typeface="Trebuchet MS" panose="020B0703020202090204" pitchFamily="34" charset="0"/>
              </a:rPr>
              <a:t> o </a:t>
            </a:r>
            <a:r>
              <a:rPr lang="en-US" sz="2000" b="1" dirty="0" err="1">
                <a:latin typeface="Trebuchet MS" panose="020B0703020202090204" pitchFamily="34" charset="0"/>
              </a:rPr>
              <a:t>Programie</a:t>
            </a:r>
            <a:r>
              <a:rPr lang="en-US" sz="2000" b="1" dirty="0">
                <a:latin typeface="Trebuchet MS" panose="020B0703020202090204" pitchFamily="34" charset="0"/>
              </a:rPr>
              <a:t>: </a:t>
            </a:r>
            <a:r>
              <a:rPr lang="en-US" sz="2000" dirty="0" err="1">
                <a:latin typeface="Trebuchet MS" panose="020B0703020202090204" pitchFamily="34" charset="0"/>
              </a:rPr>
              <a:t>relatywnie</a:t>
            </a:r>
            <a:r>
              <a:rPr lang="en-US" sz="2000" dirty="0">
                <a:latin typeface="Trebuchet MS" panose="020B0703020202090204" pitchFamily="34" charset="0"/>
              </a:rPr>
              <a:t> </a:t>
            </a:r>
            <a:r>
              <a:rPr lang="en-US" sz="2000" dirty="0" err="1">
                <a:latin typeface="Trebuchet MS" panose="020B0703020202090204" pitchFamily="34" charset="0"/>
              </a:rPr>
              <a:t>wysoka</a:t>
            </a:r>
            <a:endParaRPr lang="en-US" sz="2000" dirty="0">
              <a:latin typeface="Trebuchet MS" panose="020B070302020209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2000" b="1" dirty="0" err="1">
                <a:latin typeface="Trebuchet MS" panose="020B0703020202090204" pitchFamily="34" charset="0"/>
              </a:rPr>
              <a:t>Nastawienie</a:t>
            </a:r>
            <a:r>
              <a:rPr lang="en-US" sz="2000" b="1" dirty="0">
                <a:latin typeface="Trebuchet MS" panose="020B0703020202090204" pitchFamily="34" charset="0"/>
              </a:rPr>
              <a:t> do </a:t>
            </a:r>
            <a:r>
              <a:rPr lang="en-US" sz="2000" b="1" dirty="0" err="1">
                <a:latin typeface="Trebuchet MS" panose="020B0703020202090204" pitchFamily="34" charset="0"/>
              </a:rPr>
              <a:t>Programu</a:t>
            </a:r>
            <a:r>
              <a:rPr lang="en-US" sz="2000" b="1" dirty="0">
                <a:latin typeface="Trebuchet MS" panose="020B0703020202090204" pitchFamily="34" charset="0"/>
              </a:rPr>
              <a:t>: </a:t>
            </a:r>
            <a:r>
              <a:rPr lang="en-US" sz="2000" dirty="0">
                <a:latin typeface="Trebuchet MS" panose="020B0703020202090204" pitchFamily="34" charset="0"/>
              </a:rPr>
              <a:t> </a:t>
            </a:r>
            <a:r>
              <a:rPr lang="en-US" sz="2000" dirty="0" err="1">
                <a:latin typeface="Trebuchet MS" panose="020B0703020202090204" pitchFamily="34" charset="0"/>
              </a:rPr>
              <a:t>pozytywne</a:t>
            </a:r>
            <a:endParaRPr lang="en-US" sz="2000" dirty="0">
              <a:latin typeface="Trebuchet MS" panose="020B070302020209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2000" b="1" dirty="0" err="1">
                <a:latin typeface="Trebuchet MS" panose="020B0703020202090204" pitchFamily="34" charset="0"/>
              </a:rPr>
              <a:t>Odpowiedzi</a:t>
            </a:r>
            <a:r>
              <a:rPr lang="en-US" sz="2000" b="1" dirty="0">
                <a:latin typeface="Trebuchet MS" panose="020B0703020202090204" pitchFamily="34" charset="0"/>
              </a:rPr>
              <a:t>:</a:t>
            </a:r>
          </a:p>
          <a:p>
            <a:pPr marL="793750" indent="-3429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b="1" dirty="0">
                <a:latin typeface="Trebuchet MS" panose="020B0703020202090204" pitchFamily="34" charset="0"/>
              </a:rPr>
              <a:t>TAK: </a:t>
            </a:r>
            <a:r>
              <a:rPr lang="en-US" sz="2000" dirty="0" err="1">
                <a:latin typeface="Trebuchet MS" panose="020B0703020202090204" pitchFamily="34" charset="0"/>
              </a:rPr>
              <a:t>zabezpieczenie</a:t>
            </a:r>
            <a:r>
              <a:rPr lang="en-US" sz="2000" dirty="0">
                <a:latin typeface="Trebuchet MS" panose="020B0703020202090204" pitchFamily="34" charset="0"/>
              </a:rPr>
              <a:t> </a:t>
            </a:r>
            <a:r>
              <a:rPr lang="en-US" sz="2000" dirty="0" err="1">
                <a:latin typeface="Trebuchet MS" panose="020B0703020202090204" pitchFamily="34" charset="0"/>
              </a:rPr>
              <a:t>dziecka</a:t>
            </a:r>
            <a:r>
              <a:rPr lang="en-US" sz="2000" dirty="0">
                <a:latin typeface="Trebuchet MS" panose="020B0703020202090204" pitchFamily="34" charset="0"/>
              </a:rPr>
              <a:t> </a:t>
            </a:r>
            <a:r>
              <a:rPr lang="en-US" sz="2000" dirty="0" err="1">
                <a:latin typeface="Trebuchet MS" panose="020B0703020202090204" pitchFamily="34" charset="0"/>
              </a:rPr>
              <a:t>przed</a:t>
            </a:r>
            <a:r>
              <a:rPr lang="en-US" sz="2000" dirty="0">
                <a:latin typeface="Trebuchet MS" panose="020B0703020202090204" pitchFamily="34" charset="0"/>
              </a:rPr>
              <a:t> </a:t>
            </a:r>
            <a:r>
              <a:rPr lang="en-US" sz="2000" dirty="0" err="1">
                <a:latin typeface="Trebuchet MS" panose="020B0703020202090204" pitchFamily="34" charset="0"/>
              </a:rPr>
              <a:t>wystąpieniem</a:t>
            </a:r>
            <a:r>
              <a:rPr lang="en-US" sz="2000" dirty="0">
                <a:latin typeface="Trebuchet MS" panose="020B0703020202090204" pitchFamily="34" charset="0"/>
              </a:rPr>
              <a:t> </a:t>
            </a:r>
            <a:r>
              <a:rPr lang="en-US" sz="2000" dirty="0" err="1">
                <a:latin typeface="Trebuchet MS" panose="020B0703020202090204" pitchFamily="34" charset="0"/>
              </a:rPr>
              <a:t>nowotworu</a:t>
            </a:r>
            <a:endParaRPr lang="en-US" sz="2000" dirty="0">
              <a:latin typeface="Trebuchet MS" panose="020B0703020202090204" pitchFamily="34" charset="0"/>
            </a:endParaRPr>
          </a:p>
          <a:p>
            <a:pPr marL="793750" indent="-3429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000" b="1" dirty="0">
                <a:latin typeface="Trebuchet MS" panose="020B0703020202090204" pitchFamily="34" charset="0"/>
              </a:rPr>
              <a:t>NIE: </a:t>
            </a:r>
            <a:r>
              <a:rPr lang="en-US" sz="2000" dirty="0" err="1">
                <a:latin typeface="Trebuchet MS" panose="020B0703020202090204" pitchFamily="34" charset="0"/>
              </a:rPr>
              <a:t>obawa</a:t>
            </a:r>
            <a:r>
              <a:rPr lang="en-US" sz="2000" dirty="0">
                <a:latin typeface="Trebuchet MS" panose="020B0703020202090204" pitchFamily="34" charset="0"/>
              </a:rPr>
              <a:t> </a:t>
            </a:r>
            <a:r>
              <a:rPr lang="en-US" sz="2000" dirty="0" err="1">
                <a:latin typeface="Trebuchet MS" panose="020B0703020202090204" pitchFamily="34" charset="0"/>
              </a:rPr>
              <a:t>przed</a:t>
            </a:r>
            <a:r>
              <a:rPr lang="en-US" sz="2000" dirty="0">
                <a:latin typeface="Trebuchet MS" panose="020B0703020202090204" pitchFamily="34" charset="0"/>
              </a:rPr>
              <a:t> </a:t>
            </a:r>
            <a:r>
              <a:rPr lang="en-US" sz="2000" dirty="0" err="1">
                <a:latin typeface="Trebuchet MS" panose="020B0703020202090204" pitchFamily="34" charset="0"/>
              </a:rPr>
              <a:t>powikłaniami</a:t>
            </a:r>
            <a:r>
              <a:rPr lang="en-US" sz="2000" dirty="0">
                <a:latin typeface="Trebuchet MS" panose="020B0703020202090204" pitchFamily="34" charset="0"/>
              </a:rPr>
              <a:t> po </a:t>
            </a:r>
            <a:r>
              <a:rPr lang="en-US" sz="2000" dirty="0" err="1">
                <a:latin typeface="Trebuchet MS" panose="020B0703020202090204" pitchFamily="34" charset="0"/>
              </a:rPr>
              <a:t>szczepieniu</a:t>
            </a:r>
            <a:endParaRPr lang="en-US" sz="2000" dirty="0">
              <a:latin typeface="Trebuchet MS" panose="020B070302020209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US" sz="2000" dirty="0">
              <a:latin typeface="Trebuchet MS" panose="020B070302020209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US" sz="2400" dirty="0">
              <a:latin typeface="Trebuchet MS" panose="020B070302020209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US" sz="2400" dirty="0">
              <a:latin typeface="Trebuchet MS" panose="020B070302020209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US" sz="2400" dirty="0">
              <a:latin typeface="Trebuchet MS" panose="020B070302020209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US" sz="2400" dirty="0">
              <a:latin typeface="Trebuchet MS" panose="020B07030202020902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en-US" sz="2400" dirty="0">
              <a:latin typeface="Trebuchet MS" panose="020B0703020202090204" pitchFamily="34" charset="0"/>
            </a:endParaRPr>
          </a:p>
        </p:txBody>
      </p:sp>
      <p:sp>
        <p:nvSpPr>
          <p:cNvPr id="5" name="Prostokąt 2">
            <a:extLst>
              <a:ext uri="{FF2B5EF4-FFF2-40B4-BE49-F238E27FC236}">
                <a16:creationId xmlns:a16="http://schemas.microsoft.com/office/drawing/2014/main" id="{219664D5-494A-8A41-8A4C-480033AE4169}"/>
              </a:ext>
            </a:extLst>
          </p:cNvPr>
          <p:cNvSpPr/>
          <p:nvPr/>
        </p:nvSpPr>
        <p:spPr>
          <a:xfrm flipH="1">
            <a:off x="-25400" y="-71438"/>
            <a:ext cx="1238250" cy="6740526"/>
          </a:xfrm>
          <a:custGeom>
            <a:avLst/>
            <a:gdLst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2778969 h 2778969"/>
              <a:gd name="connsiteX4" fmla="*/ 0 w 6096000"/>
              <a:gd name="connsiteY4" fmla="*/ 0 h 2778969"/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0 h 277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778969">
                <a:moveTo>
                  <a:pt x="0" y="0"/>
                </a:moveTo>
                <a:lnTo>
                  <a:pt x="6096000" y="0"/>
                </a:lnTo>
                <a:lnTo>
                  <a:pt x="6096000" y="27789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>
              <a:latin typeface="Imago" pitchFamily="2" charset="0"/>
              <a:cs typeface="+mn-cs"/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0BABFA90-BAE1-1446-B8D9-F2945AF2E520}"/>
              </a:ext>
            </a:extLst>
          </p:cNvPr>
          <p:cNvSpPr txBox="1">
            <a:spLocks/>
          </p:cNvSpPr>
          <p:nvPr/>
        </p:nvSpPr>
        <p:spPr bwMode="auto">
          <a:xfrm>
            <a:off x="1497013" y="363538"/>
            <a:ext cx="95043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l-PL" sz="3200" b="1" dirty="0" err="1">
                <a:latin typeface="Trebuchet MS" panose="020B0703020202090204" pitchFamily="34" charset="0"/>
              </a:rPr>
              <a:t>Podsumowanie</a:t>
            </a:r>
            <a:endParaRPr lang="en-US" altLang="pl-PL" sz="3200" dirty="0">
              <a:latin typeface="Trebuchet MS" panose="020B070302020209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8D9DF6-0A2F-B04A-97FB-40D2841F9ECC}"/>
              </a:ext>
            </a:extLst>
          </p:cNvPr>
          <p:cNvSpPr/>
          <p:nvPr/>
        </p:nvSpPr>
        <p:spPr>
          <a:xfrm>
            <a:off x="1354930" y="4690654"/>
            <a:ext cx="10837069" cy="1072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Planowany zasięg Programu:</a:t>
            </a:r>
          </a:p>
          <a:p>
            <a:pPr>
              <a:lnSpc>
                <a:spcPct val="150000"/>
              </a:lnSpc>
            </a:pP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9000 dzieci (vs 15000 dzieci w roczniku tj. ok. 60%)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F561B1-7EB3-734A-8362-03142E54F391}"/>
              </a:ext>
            </a:extLst>
          </p:cNvPr>
          <p:cNvSpPr/>
          <p:nvPr/>
        </p:nvSpPr>
        <p:spPr>
          <a:xfrm>
            <a:off x="654703" y="4649329"/>
            <a:ext cx="1116294" cy="111629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600" b="1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983D68-34DC-A949-9218-5C5C41E166AA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19377" y="4797055"/>
            <a:ext cx="797397" cy="7973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>
            <a:extLst>
              <a:ext uri="{FF2B5EF4-FFF2-40B4-BE49-F238E27FC236}">
                <a16:creationId xmlns:a16="http://schemas.microsoft.com/office/drawing/2014/main" id="{EBE07D96-60F2-EA43-9CD8-3455A8DE7C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pl-PL" altLang="pl-PL"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</a:endParaRPr>
          </a:p>
        </p:txBody>
      </p:sp>
      <p:pic>
        <p:nvPicPr>
          <p:cNvPr id="3075" name="Obraz 2">
            <a:extLst>
              <a:ext uri="{FF2B5EF4-FFF2-40B4-BE49-F238E27FC236}">
                <a16:creationId xmlns:a16="http://schemas.microsoft.com/office/drawing/2014/main" id="{978B2A08-3DB7-ED4F-93CB-A97E3300E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1220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Prostokąt 3">
            <a:extLst>
              <a:ext uri="{FF2B5EF4-FFF2-40B4-BE49-F238E27FC236}">
                <a16:creationId xmlns:a16="http://schemas.microsoft.com/office/drawing/2014/main" id="{7627A973-1E44-5F4C-A423-228EE2B39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1002963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pl-PL" altLang="pl-PL">
              <a:latin typeface="Imago"/>
            </a:endParaRPr>
          </a:p>
        </p:txBody>
      </p:sp>
      <p:sp>
        <p:nvSpPr>
          <p:cNvPr id="5" name="Zaokrąglony prostokąt 4">
            <a:extLst>
              <a:ext uri="{FF2B5EF4-FFF2-40B4-BE49-F238E27FC236}">
                <a16:creationId xmlns:a16="http://schemas.microsoft.com/office/drawing/2014/main" id="{F3098873-C5D4-5B41-888D-65FF28EC3F5E}"/>
              </a:ext>
            </a:extLst>
          </p:cNvPr>
          <p:cNvSpPr/>
          <p:nvPr/>
        </p:nvSpPr>
        <p:spPr>
          <a:xfrm>
            <a:off x="-25400" y="4336257"/>
            <a:ext cx="12217400" cy="1684337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1044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endParaRPr lang="pl-PL" altLang="pl-PL" b="1" dirty="0">
              <a:solidFill>
                <a:schemeClr val="accent1">
                  <a:lumMod val="60000"/>
                  <a:lumOff val="40000"/>
                </a:schemeClr>
              </a:solidFill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l-PL" altLang="pl-PL" sz="16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Maja Kotowska</a:t>
            </a:r>
            <a:r>
              <a:rPr lang="pl-PL" altLang="pl-PL" sz="1600" b="1" u="sng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1</a:t>
            </a:r>
            <a:r>
              <a:rPr lang="pl-PL" altLang="pl-PL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, Justyna Urbaniak</a:t>
            </a:r>
            <a:r>
              <a:rPr lang="pl-PL" altLang="pl-PL" sz="1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1</a:t>
            </a:r>
            <a:r>
              <a:rPr lang="pl-PL" altLang="pl-PL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, Piotr Łazarewicz</a:t>
            </a:r>
            <a:r>
              <a:rPr lang="pl-PL" altLang="pl-PL" sz="1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1</a:t>
            </a:r>
            <a:r>
              <a:rPr lang="pl-PL" altLang="pl-PL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, Iwona Szymusik</a:t>
            </a:r>
            <a:r>
              <a:rPr lang="pl-PL" altLang="pl-PL" sz="1600" b="1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pl-PL" altLang="pl-PL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1) Studenckie Koło Naukowe przy I Katedrze i Klinice Położnictwa i Ginekologii WUM</a:t>
            </a:r>
          </a:p>
          <a:p>
            <a:pPr>
              <a:spcBef>
                <a:spcPct val="50000"/>
              </a:spcBef>
            </a:pPr>
            <a:r>
              <a:rPr lang="pl-PL" altLang="pl-PL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2) I Katedra i Klinika Położnictwa i Ginekologii WUM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br>
              <a:rPr lang="pl-PL" altLang="pl-PL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</a:br>
            <a:endParaRPr lang="pl-PL" altLang="pl-PL" sz="1400" dirty="0">
              <a:solidFill>
                <a:schemeClr val="accent1">
                  <a:lumMod val="60000"/>
                  <a:lumOff val="40000"/>
                </a:schemeClr>
              </a:solidFill>
              <a:latin typeface="Imago"/>
            </a:endParaRPr>
          </a:p>
        </p:txBody>
      </p:sp>
      <p:sp>
        <p:nvSpPr>
          <p:cNvPr id="3079" name="Title 1">
            <a:extLst>
              <a:ext uri="{FF2B5EF4-FFF2-40B4-BE49-F238E27FC236}">
                <a16:creationId xmlns:a16="http://schemas.microsoft.com/office/drawing/2014/main" id="{C5EEBEC3-8ACF-8A49-A766-3EF10623D3F9}"/>
              </a:ext>
            </a:extLst>
          </p:cNvPr>
          <p:cNvSpPr txBox="1">
            <a:spLocks/>
          </p:cNvSpPr>
          <p:nvPr/>
        </p:nvSpPr>
        <p:spPr bwMode="auto">
          <a:xfrm>
            <a:off x="1212850" y="1547445"/>
            <a:ext cx="9648825" cy="214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pl-PL" altLang="pl-PL" sz="6000" b="1" dirty="0">
                <a:solidFill>
                  <a:srgbClr val="525252"/>
                </a:solidFill>
                <a:latin typeface="Trebuchet MS" panose="020B0703020202090204" pitchFamily="34" charset="0"/>
                <a:ea typeface="Trebuchet MS" panose="020B0703020202090204" pitchFamily="34" charset="0"/>
                <a:cs typeface="Trebuchet MS" panose="020B0703020202090204" pitchFamily="34" charset="0"/>
              </a:rPr>
              <a:t>Dziękuję za uwagę!</a:t>
            </a:r>
            <a:endParaRPr lang="pl-PL" altLang="pl-PL" sz="4800" b="1" dirty="0">
              <a:solidFill>
                <a:srgbClr val="525252"/>
              </a:solidFill>
              <a:latin typeface="Trebuchet MS" panose="020B0703020202090204" pitchFamily="34" charset="0"/>
              <a:ea typeface="Trebuchet MS" panose="020B0703020202090204" pitchFamily="34" charset="0"/>
              <a:cs typeface="Trebuchet MS" panose="020B0703020202090204" pitchFamily="34" charset="0"/>
            </a:endParaRPr>
          </a:p>
        </p:txBody>
      </p:sp>
      <p:sp>
        <p:nvSpPr>
          <p:cNvPr id="9" name="Prostokąt 2">
            <a:extLst>
              <a:ext uri="{FF2B5EF4-FFF2-40B4-BE49-F238E27FC236}">
                <a16:creationId xmlns:a16="http://schemas.microsoft.com/office/drawing/2014/main" id="{4171722F-D09A-AA44-B8A5-66B61F17567E}"/>
              </a:ext>
            </a:extLst>
          </p:cNvPr>
          <p:cNvSpPr/>
          <p:nvPr/>
        </p:nvSpPr>
        <p:spPr>
          <a:xfrm flipH="1">
            <a:off x="-25400" y="-71438"/>
            <a:ext cx="1238250" cy="6740526"/>
          </a:xfrm>
          <a:custGeom>
            <a:avLst/>
            <a:gdLst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2778969 h 2778969"/>
              <a:gd name="connsiteX4" fmla="*/ 0 w 6096000"/>
              <a:gd name="connsiteY4" fmla="*/ 0 h 2778969"/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0 h 277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778969">
                <a:moveTo>
                  <a:pt x="0" y="0"/>
                </a:moveTo>
                <a:lnTo>
                  <a:pt x="6096000" y="0"/>
                </a:lnTo>
                <a:lnTo>
                  <a:pt x="6096000" y="27789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>
              <a:latin typeface="Imago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59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alezione obrazy dla zapytania europe map">
            <a:extLst>
              <a:ext uri="{FF2B5EF4-FFF2-40B4-BE49-F238E27FC236}">
                <a16:creationId xmlns:a16="http://schemas.microsoft.com/office/drawing/2014/main" id="{8706F28A-7E5A-F440-8A2E-2540BFBE0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1071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z rogami zaokrąglonymi z jednej strony 7">
            <a:extLst>
              <a:ext uri="{FF2B5EF4-FFF2-40B4-BE49-F238E27FC236}">
                <a16:creationId xmlns:a16="http://schemas.microsoft.com/office/drawing/2014/main" id="{C02B6B2A-5EFB-784E-A7E8-3C5A04699951}"/>
              </a:ext>
            </a:extLst>
          </p:cNvPr>
          <p:cNvSpPr/>
          <p:nvPr/>
        </p:nvSpPr>
        <p:spPr>
          <a:xfrm rot="16200000">
            <a:off x="2713831" y="1923343"/>
            <a:ext cx="725488" cy="6153150"/>
          </a:xfrm>
          <a:prstGeom prst="round2SameRect">
            <a:avLst>
              <a:gd name="adj1" fmla="val 0"/>
              <a:gd name="adj2" fmla="val 21111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3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b="1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9" name="Prostokąt z rogami zaokrąglonymi z jednej strony 8">
            <a:extLst>
              <a:ext uri="{FF2B5EF4-FFF2-40B4-BE49-F238E27FC236}">
                <a16:creationId xmlns:a16="http://schemas.microsoft.com/office/drawing/2014/main" id="{73D258D6-967C-764A-A59D-68AD89CFCF66}"/>
              </a:ext>
            </a:extLst>
          </p:cNvPr>
          <p:cNvSpPr/>
          <p:nvPr/>
        </p:nvSpPr>
        <p:spPr>
          <a:xfrm rot="16200000">
            <a:off x="2714625" y="2859174"/>
            <a:ext cx="723900" cy="6153150"/>
          </a:xfrm>
          <a:prstGeom prst="round2SameRect">
            <a:avLst>
              <a:gd name="adj1" fmla="val 0"/>
              <a:gd name="adj2" fmla="val 21111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3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b="1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0" name="Prostokąt z rogami zaokrąglonymi z jednej strony 9">
            <a:extLst>
              <a:ext uri="{FF2B5EF4-FFF2-40B4-BE49-F238E27FC236}">
                <a16:creationId xmlns:a16="http://schemas.microsoft.com/office/drawing/2014/main" id="{CCF3747A-9FB5-194F-B0B4-13E7051B9644}"/>
              </a:ext>
            </a:extLst>
          </p:cNvPr>
          <p:cNvSpPr/>
          <p:nvPr/>
        </p:nvSpPr>
        <p:spPr>
          <a:xfrm rot="16200000">
            <a:off x="2714625" y="987512"/>
            <a:ext cx="723900" cy="6153150"/>
          </a:xfrm>
          <a:prstGeom prst="round2SameRect">
            <a:avLst>
              <a:gd name="adj1" fmla="val 0"/>
              <a:gd name="adj2" fmla="val 21111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3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b="1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11" name="Prostokąt z rogami zaokrąglonymi z jednej strony 10">
            <a:extLst>
              <a:ext uri="{FF2B5EF4-FFF2-40B4-BE49-F238E27FC236}">
                <a16:creationId xmlns:a16="http://schemas.microsoft.com/office/drawing/2014/main" id="{459AD506-EE6E-224A-AD87-648C2C1A6C09}"/>
              </a:ext>
            </a:extLst>
          </p:cNvPr>
          <p:cNvSpPr/>
          <p:nvPr/>
        </p:nvSpPr>
        <p:spPr>
          <a:xfrm rot="16200000">
            <a:off x="2714625" y="50887"/>
            <a:ext cx="723900" cy="6153150"/>
          </a:xfrm>
          <a:prstGeom prst="round2SameRect">
            <a:avLst>
              <a:gd name="adj1" fmla="val 0"/>
              <a:gd name="adj2" fmla="val 21111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3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b="1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4103" name="Title 1">
            <a:extLst>
              <a:ext uri="{FF2B5EF4-FFF2-40B4-BE49-F238E27FC236}">
                <a16:creationId xmlns:a16="http://schemas.microsoft.com/office/drawing/2014/main" id="{1BC48ACD-3794-7747-B492-3AAE0CC4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87" y="365125"/>
            <a:ext cx="10515600" cy="1325563"/>
          </a:xfrm>
        </p:spPr>
        <p:txBody>
          <a:bodyPr/>
          <a:lstStyle/>
          <a:p>
            <a:r>
              <a:rPr lang="pl-PL" altLang="pl-PL" sz="4000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Rak szyjki </a:t>
            </a:r>
            <a:br>
              <a:rPr lang="pl-PL" altLang="pl-PL" sz="4000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</a:br>
            <a:r>
              <a:rPr lang="pl-PL" altLang="pl-PL" sz="4000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macicy</a:t>
            </a:r>
            <a:endParaRPr lang="en-US" altLang="pl-PL" sz="4000" b="1" dirty="0">
              <a:solidFill>
                <a:schemeClr val="accent1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pic>
        <p:nvPicPr>
          <p:cNvPr id="1030" name="Picture 6" descr="nalezione obrazy dla zapytania poland png">
            <a:extLst>
              <a:ext uri="{FF2B5EF4-FFF2-40B4-BE49-F238E27FC236}">
                <a16:creationId xmlns:a16="http://schemas.microsoft.com/office/drawing/2014/main" id="{F5A510E2-BD55-BA4E-AAE6-9B9ABBC37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2400" y="1751013"/>
            <a:ext cx="1754188" cy="1538287"/>
          </a:xfrm>
          <a:prstGeom prst="rect">
            <a:avLst/>
          </a:prstGeom>
          <a:noFill/>
          <a:effectLst>
            <a:outerShdw blurRad="101600" dist="38100" dir="2700000" sx="101000" sy="101000" algn="tl" rotWithShape="0">
              <a:prstClr val="black">
                <a:alpha val="52000"/>
              </a:prstClr>
            </a:outerShdw>
          </a:effec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223A8814-C6CF-BE43-8580-C55F1386731F}"/>
              </a:ext>
            </a:extLst>
          </p:cNvPr>
          <p:cNvSpPr/>
          <p:nvPr/>
        </p:nvSpPr>
        <p:spPr>
          <a:xfrm>
            <a:off x="622300" y="2798849"/>
            <a:ext cx="5141912" cy="658813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  <a:latin typeface="+mn-lt"/>
                <a:cs typeface="+mn-cs"/>
              </a:rPr>
              <a:t>Jeden z najwyższych wskaźników zachorowalności     i śmiertelności w UE  </a:t>
            </a:r>
            <a:endParaRPr lang="en-US" b="1" kern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4106" name="Prostokąt 12">
            <a:extLst>
              <a:ext uri="{FF2B5EF4-FFF2-40B4-BE49-F238E27FC236}">
                <a16:creationId xmlns:a16="http://schemas.microsoft.com/office/drawing/2014/main" id="{71C39681-C821-C745-82B9-BD1123E22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" y="3733887"/>
            <a:ext cx="5141912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b="1" dirty="0">
                <a:solidFill>
                  <a:schemeClr val="bg1"/>
                </a:solidFill>
              </a:rPr>
              <a:t>Jeden z najniższych w Europie odsetek przeżyć </a:t>
            </a:r>
          </a:p>
          <a:p>
            <a:r>
              <a:rPr lang="pl-PL" altLang="pl-PL" b="1" dirty="0">
                <a:solidFill>
                  <a:schemeClr val="bg1"/>
                </a:solidFill>
              </a:rPr>
              <a:t>5-letnich  (48,3% vs 62,1%) </a:t>
            </a:r>
          </a:p>
        </p:txBody>
      </p:sp>
      <p:sp>
        <p:nvSpPr>
          <p:cNvPr id="4107" name="Prostokąt 13">
            <a:extLst>
              <a:ext uri="{FF2B5EF4-FFF2-40B4-BE49-F238E27FC236}">
                <a16:creationId xmlns:a16="http://schemas.microsoft.com/office/drawing/2014/main" id="{53C18364-1273-2A4D-9C0A-B65F1786D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00" y="4654637"/>
            <a:ext cx="5141912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b="1">
                <a:solidFill>
                  <a:schemeClr val="bg1"/>
                </a:solidFill>
              </a:rPr>
              <a:t>Dwa typy wirusa HPV: 16 i 18 odpowiadają za 70% przypadków  zachorowań na raka szyjki macicy 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7A1D8116-70DF-504A-B138-7A25F45AC171}"/>
              </a:ext>
            </a:extLst>
          </p:cNvPr>
          <p:cNvSpPr/>
          <p:nvPr/>
        </p:nvSpPr>
        <p:spPr>
          <a:xfrm>
            <a:off x="622300" y="5605549"/>
            <a:ext cx="4824412" cy="658813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  <a:latin typeface="+mn-lt"/>
                <a:cs typeface="+mn-cs"/>
              </a:rPr>
              <a:t>Szczepienie przeciwko HPV – uznana metoda profilaktyki</a:t>
            </a:r>
            <a:endParaRPr lang="pl-PL" b="1" kern="0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>
            <a:extLst>
              <a:ext uri="{FF2B5EF4-FFF2-40B4-BE49-F238E27FC236}">
                <a16:creationId xmlns:a16="http://schemas.microsoft.com/office/drawing/2014/main" id="{5B7FF798-202C-364E-B628-5A159E48FE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12850" y="293688"/>
            <a:ext cx="10939463" cy="1325562"/>
          </a:xfrm>
        </p:spPr>
        <p:txBody>
          <a:bodyPr/>
          <a:lstStyle/>
          <a:p>
            <a:r>
              <a:rPr lang="en-US" altLang="pl-PL" sz="3200" b="1" dirty="0" err="1">
                <a:latin typeface="Trebuchet MS" panose="020B0703020202090204" pitchFamily="34" charset="0"/>
              </a:rPr>
              <a:t>Szczepienia</a:t>
            </a:r>
            <a:r>
              <a:rPr lang="en-US" altLang="pl-PL" sz="3200" b="1" dirty="0">
                <a:latin typeface="Trebuchet MS" panose="020B0703020202090204" pitchFamily="34" charset="0"/>
              </a:rPr>
              <a:t> </a:t>
            </a:r>
            <a:r>
              <a:rPr lang="en-US" altLang="pl-PL" sz="3200" b="1" dirty="0" err="1">
                <a:latin typeface="Trebuchet MS" panose="020B0703020202090204" pitchFamily="34" charset="0"/>
              </a:rPr>
              <a:t>przeciwko</a:t>
            </a:r>
            <a:r>
              <a:rPr lang="en-US" altLang="pl-PL" sz="3200" b="1" dirty="0">
                <a:latin typeface="Trebuchet MS" panose="020B0703020202090204" pitchFamily="34" charset="0"/>
              </a:rPr>
              <a:t> HPV w </a:t>
            </a:r>
            <a:r>
              <a:rPr lang="en-US" altLang="pl-PL" sz="3200" b="1" dirty="0" err="1">
                <a:latin typeface="Trebuchet MS" panose="020B0703020202090204" pitchFamily="34" charset="0"/>
              </a:rPr>
              <a:t>opinii</a:t>
            </a:r>
            <a:r>
              <a:rPr lang="en-US" altLang="pl-PL" sz="3200" b="1" dirty="0">
                <a:latin typeface="Trebuchet MS" panose="020B0703020202090204" pitchFamily="34" charset="0"/>
              </a:rPr>
              <a:t> </a:t>
            </a:r>
            <a:r>
              <a:rPr lang="en-US" altLang="pl-PL" sz="3200" b="1" dirty="0" err="1">
                <a:latin typeface="Trebuchet MS" panose="020B0703020202090204" pitchFamily="34" charset="0"/>
              </a:rPr>
              <a:t>młodych</a:t>
            </a:r>
            <a:r>
              <a:rPr lang="en-US" altLang="pl-PL" sz="3200" b="1" dirty="0">
                <a:latin typeface="Trebuchet MS" panose="020B0703020202090204" pitchFamily="34" charset="0"/>
              </a:rPr>
              <a:t> </a:t>
            </a:r>
            <a:r>
              <a:rPr lang="en-US" altLang="pl-PL" sz="3200" b="1" dirty="0" err="1">
                <a:latin typeface="Trebuchet MS" panose="020B0703020202090204" pitchFamily="34" charset="0"/>
              </a:rPr>
              <a:t>Polek</a:t>
            </a:r>
            <a:r>
              <a:rPr lang="en-US" altLang="pl-PL" sz="3200" b="1" dirty="0">
                <a:latin typeface="Trebuchet MS" panose="020B0703020202090204" pitchFamily="34" charset="0"/>
              </a:rPr>
              <a:t> </a:t>
            </a:r>
            <a:r>
              <a:rPr lang="en-US" altLang="pl-PL" sz="2800" dirty="0">
                <a:latin typeface="Trebuchet MS" panose="020B0703020202090204" pitchFamily="34" charset="0"/>
              </a:rPr>
              <a:t>(2018/2019)</a:t>
            </a:r>
            <a:endParaRPr lang="en-US" altLang="pl-PL" sz="3200" dirty="0">
              <a:latin typeface="Trebuchet MS" panose="020B0703020202090204" pitchFamily="34" charset="0"/>
            </a:endParaRPr>
          </a:p>
        </p:txBody>
      </p:sp>
      <p:sp>
        <p:nvSpPr>
          <p:cNvPr id="5124" name="pole tekstowe 16">
            <a:extLst>
              <a:ext uri="{FF2B5EF4-FFF2-40B4-BE49-F238E27FC236}">
                <a16:creationId xmlns:a16="http://schemas.microsoft.com/office/drawing/2014/main" id="{F5FA097D-84C9-DD47-9ACF-AC7977B23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7388" y="1619250"/>
            <a:ext cx="8083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/>
              <a:t>Wśród</a:t>
            </a:r>
            <a:r>
              <a:rPr lang="en-US" altLang="pl-PL"/>
              <a:t> respondentek (n=2058)</a:t>
            </a:r>
            <a:r>
              <a:rPr lang="pl-PL" altLang="pl-PL"/>
              <a:t> - </a:t>
            </a:r>
            <a:r>
              <a:rPr lang="en-US" altLang="pl-PL"/>
              <a:t>18.2% zaszczepionych przeciwko HPV</a:t>
            </a:r>
          </a:p>
        </p:txBody>
      </p:sp>
      <p:graphicFrame>
        <p:nvGraphicFramePr>
          <p:cNvPr id="5125" name="Wykres 1">
            <a:extLst>
              <a:ext uri="{FF2B5EF4-FFF2-40B4-BE49-F238E27FC236}">
                <a16:creationId xmlns:a16="http://schemas.microsoft.com/office/drawing/2014/main" id="{1F98E7BA-99AB-B442-93A8-E8A43821C332}"/>
              </a:ext>
            </a:extLst>
          </p:cNvPr>
          <p:cNvGraphicFramePr>
            <a:graphicFrameLocks/>
          </p:cNvGraphicFramePr>
          <p:nvPr/>
        </p:nvGraphicFramePr>
        <p:xfrm>
          <a:off x="1454150" y="1771650"/>
          <a:ext cx="7818438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r:id="rId4" imgW="8140700" imgH="5010150" progId="Excel.Chart.8">
                  <p:embed/>
                </p:oleObj>
              </mc:Choice>
              <mc:Fallback>
                <p:oleObj r:id="rId4" imgW="8140700" imgH="5010150" progId="Excel.Chart.8">
                  <p:embed/>
                  <p:pic>
                    <p:nvPicPr>
                      <p:cNvPr id="0" name="Wykres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1771650"/>
                        <a:ext cx="7818438" cy="481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Prostokąt 15">
            <a:extLst>
              <a:ext uri="{FF2B5EF4-FFF2-40B4-BE49-F238E27FC236}">
                <a16:creationId xmlns:a16="http://schemas.microsoft.com/office/drawing/2014/main" id="{9B61307A-12DC-C744-87C6-1911BF79C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675" y="6530975"/>
            <a:ext cx="7251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200" i="1"/>
              <a:t>Kotowski A, Kotowska M, Warzyszyńska A, Szymusik I, Kosińska-Kaczyńska K, Fal AM. Wiad Lek 2019, 327- 335</a:t>
            </a:r>
          </a:p>
        </p:txBody>
      </p:sp>
      <p:pic>
        <p:nvPicPr>
          <p:cNvPr id="5128" name="Obraz 8">
            <a:extLst>
              <a:ext uri="{FF2B5EF4-FFF2-40B4-BE49-F238E27FC236}">
                <a16:creationId xmlns:a16="http://schemas.microsoft.com/office/drawing/2014/main" id="{86E2C547-0E13-3046-9B57-70D8CCC8C5F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9115" y="2230009"/>
            <a:ext cx="3885996" cy="216620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rostokąt 2">
            <a:extLst>
              <a:ext uri="{FF2B5EF4-FFF2-40B4-BE49-F238E27FC236}">
                <a16:creationId xmlns:a16="http://schemas.microsoft.com/office/drawing/2014/main" id="{A392E42B-700D-4142-ADB4-1DA1F0D03EBC}"/>
              </a:ext>
            </a:extLst>
          </p:cNvPr>
          <p:cNvSpPr/>
          <p:nvPr/>
        </p:nvSpPr>
        <p:spPr>
          <a:xfrm flipH="1">
            <a:off x="-25400" y="-71438"/>
            <a:ext cx="1238250" cy="6740526"/>
          </a:xfrm>
          <a:custGeom>
            <a:avLst/>
            <a:gdLst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2778969 h 2778969"/>
              <a:gd name="connsiteX4" fmla="*/ 0 w 6096000"/>
              <a:gd name="connsiteY4" fmla="*/ 0 h 2778969"/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0 h 277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778969">
                <a:moveTo>
                  <a:pt x="0" y="0"/>
                </a:moveTo>
                <a:lnTo>
                  <a:pt x="6096000" y="0"/>
                </a:lnTo>
                <a:lnTo>
                  <a:pt x="6096000" y="27789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>
              <a:latin typeface="Imago" pitchFamily="2" charset="0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518CC88-1CDB-634B-801F-ADA93452D907}"/>
              </a:ext>
            </a:extLst>
          </p:cNvPr>
          <p:cNvSpPr/>
          <p:nvPr/>
        </p:nvSpPr>
        <p:spPr>
          <a:xfrm>
            <a:off x="5509846" y="4243754"/>
            <a:ext cx="6682154" cy="1910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576000" rtlCol="0" anchor="ctr"/>
          <a:lstStyle/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Program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obejmuje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 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dziewczynki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chłopców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w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wieku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12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lat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rebuchet MS" panose="020B0703020202090204" pitchFamily="34" charset="0"/>
            </a:endParaRPr>
          </a:p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Ponad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9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tysięcy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dzieci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rocznie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rebuchet MS" panose="020B0703020202090204" pitchFamily="34" charset="0"/>
            </a:endParaRPr>
          </a:p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Okres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realizacji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: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3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lata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rebuchet MS" panose="020B0703020202090204" pitchFamily="34" charset="0"/>
            </a:endParaRPr>
          </a:p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Finansowanie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2019-2021 (w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mln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PLN): 2,0 - 5,4 - 5,3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E135562-D9BB-E349-B820-9D2DADCB38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t="2214" r="2888" b="2406"/>
          <a:stretch/>
        </p:blipFill>
        <p:spPr bwMode="auto">
          <a:xfrm>
            <a:off x="1071363" y="1743075"/>
            <a:ext cx="4583723" cy="4595446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EFFAB5E-FCE9-BA4F-8CFC-76D23AC9088F}"/>
              </a:ext>
            </a:extLst>
          </p:cNvPr>
          <p:cNvGrpSpPr/>
          <p:nvPr/>
        </p:nvGrpSpPr>
        <p:grpSpPr>
          <a:xfrm>
            <a:off x="6002215" y="1743075"/>
            <a:ext cx="2727278" cy="2217737"/>
            <a:chOff x="6096000" y="1636713"/>
            <a:chExt cx="2727278" cy="2217737"/>
          </a:xfrm>
        </p:grpSpPr>
        <p:pic>
          <p:nvPicPr>
            <p:cNvPr id="6152" name="Obraz 8">
              <a:extLst>
                <a:ext uri="{FF2B5EF4-FFF2-40B4-BE49-F238E27FC236}">
                  <a16:creationId xmlns:a16="http://schemas.microsoft.com/office/drawing/2014/main" id="{0633BCCB-F129-6D46-B031-CA28F90CB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10"/>
            <a:stretch/>
          </p:blipFill>
          <p:spPr bwMode="auto">
            <a:xfrm>
              <a:off x="6096000" y="1636713"/>
              <a:ext cx="2727278" cy="22177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</p:pic>
        <p:pic>
          <p:nvPicPr>
            <p:cNvPr id="6153" name="Picture 2">
              <a:extLst>
                <a:ext uri="{FF2B5EF4-FFF2-40B4-BE49-F238E27FC236}">
                  <a16:creationId xmlns:a16="http://schemas.microsoft.com/office/drawing/2014/main" id="{F759B645-0B69-3F40-94C0-CD4EEBFEEB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6375" y="2696929"/>
              <a:ext cx="576903" cy="1157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Prostokąt 2">
            <a:extLst>
              <a:ext uri="{FF2B5EF4-FFF2-40B4-BE49-F238E27FC236}">
                <a16:creationId xmlns:a16="http://schemas.microsoft.com/office/drawing/2014/main" id="{6E707D21-92B3-1141-9C32-68469C397C14}"/>
              </a:ext>
            </a:extLst>
          </p:cNvPr>
          <p:cNvSpPr/>
          <p:nvPr/>
        </p:nvSpPr>
        <p:spPr>
          <a:xfrm flipH="1">
            <a:off x="-25400" y="-71438"/>
            <a:ext cx="1238250" cy="6740526"/>
          </a:xfrm>
          <a:custGeom>
            <a:avLst/>
            <a:gdLst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2778969 h 2778969"/>
              <a:gd name="connsiteX4" fmla="*/ 0 w 6096000"/>
              <a:gd name="connsiteY4" fmla="*/ 0 h 2778969"/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0 h 277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778969">
                <a:moveTo>
                  <a:pt x="0" y="0"/>
                </a:moveTo>
                <a:lnTo>
                  <a:pt x="6096000" y="0"/>
                </a:lnTo>
                <a:lnTo>
                  <a:pt x="6096000" y="27789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>
              <a:latin typeface="Imago" pitchFamily="2" charset="0"/>
              <a:cs typeface="+mn-cs"/>
            </a:endParaRPr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79867A53-7825-7340-9990-625CDB1065EB}"/>
              </a:ext>
            </a:extLst>
          </p:cNvPr>
          <p:cNvSpPr txBox="1">
            <a:spLocks/>
          </p:cNvSpPr>
          <p:nvPr/>
        </p:nvSpPr>
        <p:spPr bwMode="auto">
          <a:xfrm>
            <a:off x="1497013" y="363538"/>
            <a:ext cx="95043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l-PL" sz="3200" b="1" dirty="0" err="1">
                <a:latin typeface="Trebuchet MS" panose="020B0703020202090204" pitchFamily="34" charset="0"/>
              </a:rPr>
              <a:t>Programy</a:t>
            </a:r>
            <a:r>
              <a:rPr lang="en-US" altLang="pl-PL" sz="3200" b="1" dirty="0">
                <a:latin typeface="Trebuchet MS" panose="020B0703020202090204" pitchFamily="34" charset="0"/>
              </a:rPr>
              <a:t> </a:t>
            </a:r>
            <a:r>
              <a:rPr lang="en-US" altLang="pl-PL" sz="3200" b="1" dirty="0" err="1">
                <a:latin typeface="Trebuchet MS" panose="020B0703020202090204" pitchFamily="34" charset="0"/>
              </a:rPr>
              <a:t>bezpłatnych</a:t>
            </a:r>
            <a:r>
              <a:rPr lang="en-US" altLang="pl-PL" sz="3200" b="1" dirty="0">
                <a:latin typeface="Trebuchet MS" panose="020B0703020202090204" pitchFamily="34" charset="0"/>
              </a:rPr>
              <a:t> </a:t>
            </a:r>
            <a:r>
              <a:rPr lang="en-US" altLang="pl-PL" sz="3200" b="1" dirty="0" err="1">
                <a:latin typeface="Trebuchet MS" panose="020B0703020202090204" pitchFamily="34" charset="0"/>
              </a:rPr>
              <a:t>szczepień</a:t>
            </a:r>
            <a:r>
              <a:rPr lang="en-US" altLang="pl-PL" sz="3200" b="1" dirty="0">
                <a:latin typeface="Trebuchet MS" panose="020B0703020202090204" pitchFamily="34" charset="0"/>
              </a:rPr>
              <a:t> </a:t>
            </a:r>
            <a:r>
              <a:rPr lang="en-US" altLang="pl-PL" sz="3200" b="1" dirty="0" err="1">
                <a:latin typeface="Trebuchet MS" panose="020B0703020202090204" pitchFamily="34" charset="0"/>
              </a:rPr>
              <a:t>przeciwko</a:t>
            </a:r>
            <a:r>
              <a:rPr lang="en-US" altLang="pl-PL" sz="3200" b="1" dirty="0">
                <a:latin typeface="Trebuchet MS" panose="020B0703020202090204" pitchFamily="34" charset="0"/>
              </a:rPr>
              <a:t> HPV </a:t>
            </a:r>
            <a:r>
              <a:rPr lang="en-US" altLang="pl-PL" sz="3200" b="1" dirty="0" err="1">
                <a:latin typeface="Trebuchet MS" panose="020B0703020202090204" pitchFamily="34" charset="0"/>
              </a:rPr>
              <a:t>oferowane</a:t>
            </a:r>
            <a:r>
              <a:rPr lang="en-US" altLang="pl-PL" sz="3200" b="1" dirty="0">
                <a:latin typeface="Trebuchet MS" panose="020B0703020202090204" pitchFamily="34" charset="0"/>
              </a:rPr>
              <a:t> </a:t>
            </a:r>
            <a:r>
              <a:rPr lang="en-US" altLang="pl-PL" sz="3200" b="1" dirty="0" err="1">
                <a:latin typeface="Trebuchet MS" panose="020B0703020202090204" pitchFamily="34" charset="0"/>
              </a:rPr>
              <a:t>przez</a:t>
            </a:r>
            <a:r>
              <a:rPr lang="en-US" altLang="pl-PL" sz="3200" b="1" dirty="0">
                <a:latin typeface="Trebuchet MS" panose="020B0703020202090204" pitchFamily="34" charset="0"/>
              </a:rPr>
              <a:t> </a:t>
            </a:r>
            <a:r>
              <a:rPr lang="en-US" altLang="pl-PL" sz="3200" b="1" dirty="0" err="1">
                <a:latin typeface="Trebuchet MS" panose="020B0703020202090204" pitchFamily="34" charset="0"/>
              </a:rPr>
              <a:t>gminy</a:t>
            </a:r>
            <a:endParaRPr lang="en-US" altLang="pl-PL" sz="3200" dirty="0">
              <a:latin typeface="Trebuchet MS" panose="020B070302020209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2">
            <a:extLst>
              <a:ext uri="{FF2B5EF4-FFF2-40B4-BE49-F238E27FC236}">
                <a16:creationId xmlns:a16="http://schemas.microsoft.com/office/drawing/2014/main" id="{85BAB71A-DA04-CF45-9181-980AD43269BA}"/>
              </a:ext>
            </a:extLst>
          </p:cNvPr>
          <p:cNvSpPr/>
          <p:nvPr/>
        </p:nvSpPr>
        <p:spPr>
          <a:xfrm flipH="1">
            <a:off x="-25400" y="-71438"/>
            <a:ext cx="1238250" cy="6740526"/>
          </a:xfrm>
          <a:custGeom>
            <a:avLst/>
            <a:gdLst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2778969 h 2778969"/>
              <a:gd name="connsiteX4" fmla="*/ 0 w 6096000"/>
              <a:gd name="connsiteY4" fmla="*/ 0 h 2778969"/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0 h 277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778969">
                <a:moveTo>
                  <a:pt x="0" y="0"/>
                </a:moveTo>
                <a:lnTo>
                  <a:pt x="6096000" y="0"/>
                </a:lnTo>
                <a:lnTo>
                  <a:pt x="6096000" y="27789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>
              <a:latin typeface="Imago" pitchFamily="2" charset="0"/>
              <a:cs typeface="+mn-cs"/>
            </a:endParaRP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0D501148-C0EB-7742-9889-8CFA1BC19975}"/>
              </a:ext>
            </a:extLst>
          </p:cNvPr>
          <p:cNvSpPr txBox="1">
            <a:spLocks/>
          </p:cNvSpPr>
          <p:nvPr/>
        </p:nvSpPr>
        <p:spPr bwMode="auto">
          <a:xfrm>
            <a:off x="1497013" y="363538"/>
            <a:ext cx="95043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l-PL" sz="3200" b="1" dirty="0" err="1">
                <a:latin typeface="Trebuchet MS" panose="020B0703020202090204" pitchFamily="34" charset="0"/>
              </a:rPr>
              <a:t>Badanie</a:t>
            </a:r>
            <a:r>
              <a:rPr lang="en-US" altLang="pl-PL" sz="3200" b="1" dirty="0">
                <a:latin typeface="Trebuchet MS" panose="020B0703020202090204" pitchFamily="34" charset="0"/>
              </a:rPr>
              <a:t> </a:t>
            </a:r>
            <a:r>
              <a:rPr lang="en-US" altLang="pl-PL" sz="3200" b="1" dirty="0" err="1">
                <a:latin typeface="Trebuchet MS" panose="020B0703020202090204" pitchFamily="34" charset="0"/>
              </a:rPr>
              <a:t>ankietowe</a:t>
            </a:r>
            <a:endParaRPr lang="en-US" altLang="pl-PL" sz="3200" dirty="0">
              <a:latin typeface="Trebuchet MS" panose="020B070302020209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463820-AF9B-9D44-AE5A-B80163AD4468}"/>
              </a:ext>
            </a:extLst>
          </p:cNvPr>
          <p:cNvSpPr/>
          <p:nvPr/>
        </p:nvSpPr>
        <p:spPr>
          <a:xfrm>
            <a:off x="1497013" y="2082977"/>
            <a:ext cx="4566627" cy="413025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684000" rIns="324000" rtlCol="0" anchor="t"/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Ocena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gotowości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rodziców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dzieci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w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wieku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11-12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lat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, do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udziału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w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Programie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bezpłatnych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szczepień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przeciwko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HPV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zaoferowanych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przez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m.st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. Warszawa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70302020209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Poznanie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powodów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akceptacji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</a:b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lub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braku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chęci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wzięcia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udziału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w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programie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6E53BB-6404-474C-A95F-0B3EDBEFCD81}"/>
              </a:ext>
            </a:extLst>
          </p:cNvPr>
          <p:cNvSpPr/>
          <p:nvPr/>
        </p:nvSpPr>
        <p:spPr>
          <a:xfrm>
            <a:off x="2064840" y="1689100"/>
            <a:ext cx="3430974" cy="885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CEL BADANIA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ACD3A8-E5DC-0646-B6E4-ECE0C96519CF}"/>
              </a:ext>
            </a:extLst>
          </p:cNvPr>
          <p:cNvSpPr/>
          <p:nvPr/>
        </p:nvSpPr>
        <p:spPr>
          <a:xfrm>
            <a:off x="6502766" y="2082977"/>
            <a:ext cx="4566627" cy="413025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684000" rIns="324000" rtlCol="0" anchor="t"/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Autorska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ankieta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składająca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się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z 12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pytań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70302020209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70302020209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Dystybucja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poprzez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portal LIBRUS w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wybranych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losowo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szkołach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podstawowych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wszystkich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dzielnic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Warszawy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70302020209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70302020209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Program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uzyskał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patronat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Biura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Edukacji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Urzędu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M.St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Warszawy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70302020209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4A14E5-27D8-9746-B65D-61A9D7BB7A07}"/>
              </a:ext>
            </a:extLst>
          </p:cNvPr>
          <p:cNvSpPr/>
          <p:nvPr/>
        </p:nvSpPr>
        <p:spPr>
          <a:xfrm>
            <a:off x="7070593" y="1689100"/>
            <a:ext cx="3430974" cy="885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MATERIAŁY I METODY</a:t>
            </a:r>
          </a:p>
        </p:txBody>
      </p:sp>
    </p:spTree>
    <p:extLst>
      <p:ext uri="{BB962C8B-B14F-4D97-AF65-F5344CB8AC3E}">
        <p14:creationId xmlns:p14="http://schemas.microsoft.com/office/powerpoint/2010/main" val="296800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2">
            <a:extLst>
              <a:ext uri="{FF2B5EF4-FFF2-40B4-BE49-F238E27FC236}">
                <a16:creationId xmlns:a16="http://schemas.microsoft.com/office/drawing/2014/main" id="{83862609-7A33-3541-83F5-B3F5EBEB2ACC}"/>
              </a:ext>
            </a:extLst>
          </p:cNvPr>
          <p:cNvSpPr/>
          <p:nvPr/>
        </p:nvSpPr>
        <p:spPr>
          <a:xfrm flipH="1">
            <a:off x="-25400" y="-71438"/>
            <a:ext cx="1238250" cy="6740526"/>
          </a:xfrm>
          <a:custGeom>
            <a:avLst/>
            <a:gdLst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2778969 h 2778969"/>
              <a:gd name="connsiteX4" fmla="*/ 0 w 6096000"/>
              <a:gd name="connsiteY4" fmla="*/ 0 h 2778969"/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0 h 277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778969">
                <a:moveTo>
                  <a:pt x="0" y="0"/>
                </a:moveTo>
                <a:lnTo>
                  <a:pt x="6096000" y="0"/>
                </a:lnTo>
                <a:lnTo>
                  <a:pt x="6096000" y="27789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>
              <a:latin typeface="Imago" pitchFamily="2" charset="0"/>
              <a:cs typeface="+mn-cs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016F12E3-39D1-F74F-8021-C1DDC883B977}"/>
              </a:ext>
            </a:extLst>
          </p:cNvPr>
          <p:cNvSpPr txBox="1">
            <a:spLocks/>
          </p:cNvSpPr>
          <p:nvPr/>
        </p:nvSpPr>
        <p:spPr bwMode="auto">
          <a:xfrm>
            <a:off x="1497013" y="363538"/>
            <a:ext cx="95043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l-PL" sz="3200" b="1" dirty="0" err="1">
                <a:latin typeface="Trebuchet MS" panose="020B0703020202090204" pitchFamily="34" charset="0"/>
              </a:rPr>
              <a:t>Wyniki</a:t>
            </a:r>
            <a:endParaRPr lang="en-US" altLang="pl-PL" sz="3200" dirty="0">
              <a:latin typeface="Trebuchet MS" panose="020B070302020209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F604D8-D963-194A-A2EC-09FCE5B52FA6}"/>
              </a:ext>
            </a:extLst>
          </p:cNvPr>
          <p:cNvSpPr/>
          <p:nvPr/>
        </p:nvSpPr>
        <p:spPr>
          <a:xfrm>
            <a:off x="1212850" y="1689100"/>
            <a:ext cx="2393322" cy="16402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N=402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Trebuchet MS" panose="020B070302020209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Zbieranie danych: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04-06.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2019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615D03-7E99-D24A-A5A1-E1B0CAB4D115}"/>
              </a:ext>
            </a:extLst>
          </p:cNvPr>
          <p:cNvSpPr/>
          <p:nvPr/>
        </p:nvSpPr>
        <p:spPr>
          <a:xfrm>
            <a:off x="1212850" y="3962401"/>
            <a:ext cx="3208784" cy="229772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6D4E52-01C7-484E-BE00-8AAE4EE73431}"/>
              </a:ext>
            </a:extLst>
          </p:cNvPr>
          <p:cNvSpPr/>
          <p:nvPr/>
        </p:nvSpPr>
        <p:spPr>
          <a:xfrm>
            <a:off x="1491299" y="3717194"/>
            <a:ext cx="2651887" cy="49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Status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materialny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 (%):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0999D4-207F-7A42-B23E-691F73D1D603}"/>
              </a:ext>
            </a:extLst>
          </p:cNvPr>
          <p:cNvSpPr/>
          <p:nvPr/>
        </p:nvSpPr>
        <p:spPr>
          <a:xfrm>
            <a:off x="4741496" y="3962401"/>
            <a:ext cx="3208784" cy="229772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69D2CC-875C-C54C-ABAD-9E1B7DBAD8B0}"/>
              </a:ext>
            </a:extLst>
          </p:cNvPr>
          <p:cNvSpPr/>
          <p:nvPr/>
        </p:nvSpPr>
        <p:spPr>
          <a:xfrm>
            <a:off x="5140485" y="3717194"/>
            <a:ext cx="2410806" cy="49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</a:rPr>
              <a:t>Wykształcenie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 (%):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4AFE6E-0C57-E840-8268-078526C721A2}"/>
              </a:ext>
            </a:extLst>
          </p:cNvPr>
          <p:cNvSpPr/>
          <p:nvPr/>
        </p:nvSpPr>
        <p:spPr>
          <a:xfrm>
            <a:off x="8293589" y="3962401"/>
            <a:ext cx="3208784" cy="229772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F1CF3E-F564-9444-9C09-84568D3D910E}"/>
              </a:ext>
            </a:extLst>
          </p:cNvPr>
          <p:cNvSpPr/>
          <p:nvPr/>
        </p:nvSpPr>
        <p:spPr>
          <a:xfrm>
            <a:off x="8572038" y="3717194"/>
            <a:ext cx="2651887" cy="492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b="1" dirty="0">
                <a:solidFill>
                  <a:schemeClr val="accent1">
                    <a:lumMod val="75000"/>
                  </a:schemeClr>
                </a:solidFill>
              </a:rPr>
              <a:t>Dzielnica zamieszkania: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2C98CD1F-F2A6-8F4D-BF05-B0F5B69B38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003078"/>
              </p:ext>
            </p:extLst>
          </p:nvPr>
        </p:nvGraphicFramePr>
        <p:xfrm>
          <a:off x="1785782" y="4368374"/>
          <a:ext cx="2062919" cy="1864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2D20C329-1BB5-384E-A907-917EE1C4F50F}"/>
              </a:ext>
            </a:extLst>
          </p:cNvPr>
          <p:cNvSpPr/>
          <p:nvPr/>
        </p:nvSpPr>
        <p:spPr>
          <a:xfrm>
            <a:off x="3392956" y="5615141"/>
            <a:ext cx="876763" cy="492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2">
                    <a:lumMod val="50000"/>
                  </a:schemeClr>
                </a:solidFill>
                <a:latin typeface="Trebuchet MS" panose="020B0703020202090204" pitchFamily="34" charset="0"/>
              </a:rPr>
              <a:t>Dobry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52287BF-3057-C549-A4DE-DE43E0ABF1C3}"/>
              </a:ext>
            </a:extLst>
          </p:cNvPr>
          <p:cNvSpPr/>
          <p:nvPr/>
        </p:nvSpPr>
        <p:spPr>
          <a:xfrm>
            <a:off x="3392955" y="4402244"/>
            <a:ext cx="876763" cy="492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Bardzo</a:t>
            </a:r>
          </a:p>
          <a:p>
            <a:pPr algn="ctr"/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Trebuchet MS" panose="020B0703020202090204" pitchFamily="34" charset="0"/>
              </a:rPr>
              <a:t>dobry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F6B9C5-DA97-D64D-9733-FD204925C1E1}"/>
              </a:ext>
            </a:extLst>
          </p:cNvPr>
          <p:cNvSpPr/>
          <p:nvPr/>
        </p:nvSpPr>
        <p:spPr>
          <a:xfrm>
            <a:off x="1189018" y="4806248"/>
            <a:ext cx="876763" cy="492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0070C0"/>
                </a:solidFill>
                <a:latin typeface="Trebuchet MS" panose="020B0703020202090204" pitchFamily="34" charset="0"/>
              </a:rPr>
              <a:t>Średni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D66BA26-CE2D-A643-A9EF-0EF3339F1E3F}"/>
              </a:ext>
            </a:extLst>
          </p:cNvPr>
          <p:cNvSpPr/>
          <p:nvPr/>
        </p:nvSpPr>
        <p:spPr>
          <a:xfrm>
            <a:off x="2634711" y="4550511"/>
            <a:ext cx="876763" cy="492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rebuchet MS" panose="020B0703020202090204" pitchFamily="34" charset="0"/>
              </a:rPr>
              <a:t>13.6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4AC20E-314C-7342-BFE8-FB822F0D08BA}"/>
              </a:ext>
            </a:extLst>
          </p:cNvPr>
          <p:cNvSpPr/>
          <p:nvPr/>
        </p:nvSpPr>
        <p:spPr>
          <a:xfrm>
            <a:off x="2669880" y="5289064"/>
            <a:ext cx="876763" cy="492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rebuchet MS" panose="020B0703020202090204" pitchFamily="34" charset="0"/>
              </a:rPr>
              <a:t>50.0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2DC0FF7-C686-9B4D-887C-1B03643D37D8}"/>
              </a:ext>
            </a:extLst>
          </p:cNvPr>
          <p:cNvSpPr/>
          <p:nvPr/>
        </p:nvSpPr>
        <p:spPr>
          <a:xfrm>
            <a:off x="1966496" y="4890480"/>
            <a:ext cx="876763" cy="492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rebuchet MS" panose="020B0703020202090204" pitchFamily="34" charset="0"/>
              </a:rPr>
              <a:t>35.2</a:t>
            </a: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25ED11A0-D440-7F4A-8C7B-D9858F10C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348691"/>
              </p:ext>
            </p:extLst>
          </p:nvPr>
        </p:nvGraphicFramePr>
        <p:xfrm>
          <a:off x="5229669" y="4372833"/>
          <a:ext cx="2062919" cy="1864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940EA3B0-0A42-E74E-A8CD-75DE04041B97}"/>
              </a:ext>
            </a:extLst>
          </p:cNvPr>
          <p:cNvSpPr/>
          <p:nvPr/>
        </p:nvSpPr>
        <p:spPr>
          <a:xfrm>
            <a:off x="6390718" y="4246201"/>
            <a:ext cx="1070024" cy="492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Zawodowe</a:t>
            </a:r>
          </a:p>
          <a:p>
            <a:pPr algn="ctr"/>
            <a:endParaRPr lang="pl-PL" sz="1400" b="1" dirty="0">
              <a:solidFill>
                <a:schemeClr val="accent1">
                  <a:lumMod val="50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CA4D33F-73D9-1846-BC17-0166D37552C7}"/>
              </a:ext>
            </a:extLst>
          </p:cNvPr>
          <p:cNvSpPr/>
          <p:nvPr/>
        </p:nvSpPr>
        <p:spPr>
          <a:xfrm>
            <a:off x="4715300" y="4511507"/>
            <a:ext cx="876763" cy="492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2">
                    <a:lumMod val="50000"/>
                  </a:schemeClr>
                </a:solidFill>
                <a:latin typeface="Trebuchet MS" panose="020B0703020202090204" pitchFamily="34" charset="0"/>
              </a:rPr>
              <a:t>Średnie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A474848-0D28-F643-A710-84D9AA80A56A}"/>
              </a:ext>
            </a:extLst>
          </p:cNvPr>
          <p:cNvSpPr/>
          <p:nvPr/>
        </p:nvSpPr>
        <p:spPr>
          <a:xfrm>
            <a:off x="6919238" y="5590030"/>
            <a:ext cx="876763" cy="492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accent1"/>
                </a:solidFill>
                <a:latin typeface="Trebuchet MS" panose="020B0703020202090204" pitchFamily="34" charset="0"/>
              </a:rPr>
              <a:t>Wyższe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5EC7C6A-F8AC-A74A-9666-9E71FEDC2053}"/>
              </a:ext>
            </a:extLst>
          </p:cNvPr>
          <p:cNvSpPr/>
          <p:nvPr/>
        </p:nvSpPr>
        <p:spPr>
          <a:xfrm>
            <a:off x="6104741" y="5394571"/>
            <a:ext cx="876763" cy="492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rebuchet MS" panose="020B0703020202090204" pitchFamily="34" charset="0"/>
              </a:rPr>
              <a:t>80.7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D602C5-D4CF-DE4A-AB00-53AA5ED653D4}"/>
              </a:ext>
            </a:extLst>
          </p:cNvPr>
          <p:cNvSpPr/>
          <p:nvPr/>
        </p:nvSpPr>
        <p:spPr>
          <a:xfrm>
            <a:off x="5436525" y="4644294"/>
            <a:ext cx="876763" cy="492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rebuchet MS" panose="020B0703020202090204" pitchFamily="34" charset="0"/>
              </a:rPr>
              <a:t>16.5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FB3D777-C29C-F141-8810-587E6371E814}"/>
              </a:ext>
            </a:extLst>
          </p:cNvPr>
          <p:cNvSpPr/>
          <p:nvPr/>
        </p:nvSpPr>
        <p:spPr>
          <a:xfrm>
            <a:off x="5785602" y="4140202"/>
            <a:ext cx="876763" cy="492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tx2">
                    <a:lumMod val="50000"/>
                  </a:schemeClr>
                </a:solidFill>
                <a:latin typeface="Trebuchet MS" panose="020B0703020202090204" pitchFamily="34" charset="0"/>
              </a:rPr>
              <a:t>2.0</a:t>
            </a:r>
          </a:p>
        </p:txBody>
      </p: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A5F3E04C-FE31-A443-8FD7-CCD0CE814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347324"/>
              </p:ext>
            </p:extLst>
          </p:nvPr>
        </p:nvGraphicFramePr>
        <p:xfrm>
          <a:off x="8866521" y="4356652"/>
          <a:ext cx="2062919" cy="1864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A3CD8FF5-D82F-C24E-8366-5230C75170A2}"/>
              </a:ext>
            </a:extLst>
          </p:cNvPr>
          <p:cNvSpPr/>
          <p:nvPr/>
        </p:nvSpPr>
        <p:spPr>
          <a:xfrm>
            <a:off x="9996728" y="4122189"/>
            <a:ext cx="1366421" cy="492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accent1"/>
                </a:solidFill>
                <a:latin typeface="Trebuchet MS" panose="020B0703020202090204" pitchFamily="34" charset="0"/>
              </a:rPr>
              <a:t>Prawobrzeżna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025CB59-7A8F-9A4E-BBDB-56C0861850AD}"/>
              </a:ext>
            </a:extLst>
          </p:cNvPr>
          <p:cNvSpPr/>
          <p:nvPr/>
        </p:nvSpPr>
        <p:spPr>
          <a:xfrm>
            <a:off x="8286998" y="4165877"/>
            <a:ext cx="1366421" cy="492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2">
                    <a:lumMod val="50000"/>
                  </a:schemeClr>
                </a:solidFill>
                <a:latin typeface="Trebuchet MS" panose="020B0703020202090204" pitchFamily="34" charset="0"/>
              </a:rPr>
              <a:t>Lewobrzeżna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3057D72-9CFE-7A44-9F33-94A392A3D7F1}"/>
              </a:ext>
            </a:extLst>
          </p:cNvPr>
          <p:cNvSpPr/>
          <p:nvPr/>
        </p:nvSpPr>
        <p:spPr>
          <a:xfrm>
            <a:off x="9047234" y="4984264"/>
            <a:ext cx="876763" cy="492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rebuchet MS" panose="020B0703020202090204" pitchFamily="34" charset="0"/>
              </a:rPr>
              <a:t>54.0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0779B1C-9C02-CB46-B094-E3BE45C247A4}"/>
              </a:ext>
            </a:extLst>
          </p:cNvPr>
          <p:cNvSpPr/>
          <p:nvPr/>
        </p:nvSpPr>
        <p:spPr>
          <a:xfrm>
            <a:off x="9832680" y="4984264"/>
            <a:ext cx="876763" cy="492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Trebuchet MS" panose="020B0703020202090204" pitchFamily="34" charset="0"/>
              </a:rPr>
              <a:t>46.0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7EC0E7-4EBF-3144-B5CB-7D969AD2636B}"/>
              </a:ext>
            </a:extLst>
          </p:cNvPr>
          <p:cNvSpPr/>
          <p:nvPr/>
        </p:nvSpPr>
        <p:spPr>
          <a:xfrm>
            <a:off x="3890335" y="1689100"/>
            <a:ext cx="3708215" cy="164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B4996EE-0588-3047-BDCD-D156E75F178F}"/>
              </a:ext>
            </a:extLst>
          </p:cNvPr>
          <p:cNvSpPr/>
          <p:nvPr/>
        </p:nvSpPr>
        <p:spPr>
          <a:xfrm>
            <a:off x="7794158" y="1689100"/>
            <a:ext cx="3708215" cy="164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b"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Średnia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wieku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: 46.4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lat </a:t>
            </a:r>
          </a:p>
          <a:p>
            <a:pPr fontAlgn="auto">
              <a:spcAft>
                <a:spcPts val="0"/>
              </a:spcAft>
              <a:defRPr/>
            </a:pPr>
            <a:endParaRPr lang="pl-PL" sz="1400" dirty="0">
              <a:solidFill>
                <a:schemeClr val="accent1">
                  <a:lumMod val="50000"/>
                </a:schemeClr>
              </a:solidFill>
              <a:latin typeface="Trebuchet MS" panose="020B070302020209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&lt; 40 </a:t>
            </a:r>
            <a:r>
              <a:rPr lang="pl-PL" sz="1400" dirty="0" err="1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r.ż</a:t>
            </a: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 = 47,0%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sz="1400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&gt; 40 r.ż.= 53,0%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A42E72-FFA4-2648-A4D5-73E0C6FD3044}"/>
              </a:ext>
            </a:extLst>
          </p:cNvPr>
          <p:cNvSpPr/>
          <p:nvPr/>
        </p:nvSpPr>
        <p:spPr>
          <a:xfrm>
            <a:off x="4010478" y="1712547"/>
            <a:ext cx="2651887" cy="492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b="1" i="1" dirty="0">
                <a:solidFill>
                  <a:schemeClr val="bg2">
                    <a:lumMod val="50000"/>
                  </a:schemeClr>
                </a:solidFill>
              </a:rPr>
              <a:t>Płeć respondentów:</a:t>
            </a:r>
            <a:endParaRPr lang="pl-PL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A06D20C-4488-714F-9724-CAE3A68E1047}"/>
              </a:ext>
            </a:extLst>
          </p:cNvPr>
          <p:cNvSpPr/>
          <p:nvPr/>
        </p:nvSpPr>
        <p:spPr>
          <a:xfrm>
            <a:off x="7937709" y="1712547"/>
            <a:ext cx="2651887" cy="492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800" b="1" i="1" dirty="0">
                <a:solidFill>
                  <a:schemeClr val="bg2">
                    <a:lumMod val="50000"/>
                  </a:schemeClr>
                </a:solidFill>
              </a:rPr>
              <a:t>Wiek respondentów:</a:t>
            </a:r>
            <a:endParaRPr lang="pl-PL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D12F994-97A4-974B-AE2A-9B0D8B01B5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56365"/>
          <a:stretch/>
        </p:blipFill>
        <p:spPr>
          <a:xfrm flipH="1">
            <a:off x="4251730" y="2321142"/>
            <a:ext cx="378562" cy="86756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0122172-CFD5-B541-84B2-7A5198C34D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7886" r="-1521"/>
          <a:stretch/>
        </p:blipFill>
        <p:spPr>
          <a:xfrm flipH="1">
            <a:off x="6053963" y="2321142"/>
            <a:ext cx="378562" cy="86756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FD45755-9EB0-264C-9006-9CEE5E177E88}"/>
              </a:ext>
            </a:extLst>
          </p:cNvPr>
          <p:cNvSpPr/>
          <p:nvPr/>
        </p:nvSpPr>
        <p:spPr>
          <a:xfrm>
            <a:off x="4596891" y="2708582"/>
            <a:ext cx="1191585" cy="492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90.2%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2F21EA1-AEB9-EB40-A607-903D466A6949}"/>
              </a:ext>
            </a:extLst>
          </p:cNvPr>
          <p:cNvSpPr/>
          <p:nvPr/>
        </p:nvSpPr>
        <p:spPr>
          <a:xfrm>
            <a:off x="6406965" y="2708582"/>
            <a:ext cx="1191585" cy="492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9.8%</a:t>
            </a:r>
          </a:p>
        </p:txBody>
      </p:sp>
    </p:spTree>
    <p:extLst>
      <p:ext uri="{BB962C8B-B14F-4D97-AF65-F5344CB8AC3E}">
        <p14:creationId xmlns:p14="http://schemas.microsoft.com/office/powerpoint/2010/main" val="1416042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7DA329-4D7D-F048-A52A-A17F67090BA3}"/>
              </a:ext>
            </a:extLst>
          </p:cNvPr>
          <p:cNvSpPr/>
          <p:nvPr/>
        </p:nvSpPr>
        <p:spPr>
          <a:xfrm>
            <a:off x="1354930" y="5714976"/>
            <a:ext cx="10837069" cy="8058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Pyt: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Czy słyszała Pani/Pan o tym, że miasto Warszawa planuje wprowadzenie </a:t>
            </a:r>
            <a:br>
              <a:rPr lang="pl-PL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</a:b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Programu Bezpłatnych Szczepień przeciwko HPV dla dzieci w wieku 11-12 lat?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7A8E2B80-B0A3-B045-A045-4C21697C7D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161473"/>
              </p:ext>
            </p:extLst>
          </p:nvPr>
        </p:nvGraphicFramePr>
        <p:xfrm>
          <a:off x="2234334" y="1559168"/>
          <a:ext cx="6695498" cy="4119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0" name="pole tekstowe 3">
            <a:extLst>
              <a:ext uri="{FF2B5EF4-FFF2-40B4-BE49-F238E27FC236}">
                <a16:creationId xmlns:a16="http://schemas.microsoft.com/office/drawing/2014/main" id="{FAA92B06-F7D2-B14E-B211-BD10C602D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4324948"/>
            <a:ext cx="31845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600" i="1" dirty="0"/>
              <a:t>*vs wykształcenie p=0.7426</a:t>
            </a:r>
          </a:p>
          <a:p>
            <a:r>
              <a:rPr lang="pl-PL" altLang="pl-PL" sz="1600" i="1" dirty="0"/>
              <a:t>  vs status materialny p=0.5856</a:t>
            </a:r>
          </a:p>
          <a:p>
            <a:r>
              <a:rPr lang="pl-PL" altLang="pl-PL" sz="1600" i="1" dirty="0"/>
              <a:t>  vs wiek p=0.0506</a:t>
            </a:r>
          </a:p>
          <a:p>
            <a:r>
              <a:rPr lang="pl-PL" altLang="pl-PL" sz="1600" i="1" dirty="0"/>
              <a:t>  vs miejsce zamieszkania p=0.1168</a:t>
            </a:r>
          </a:p>
          <a:p>
            <a:endParaRPr lang="pl-PL" altLang="pl-PL" dirty="0"/>
          </a:p>
        </p:txBody>
      </p:sp>
      <p:sp>
        <p:nvSpPr>
          <p:cNvPr id="5" name="Prostokąt 2">
            <a:extLst>
              <a:ext uri="{FF2B5EF4-FFF2-40B4-BE49-F238E27FC236}">
                <a16:creationId xmlns:a16="http://schemas.microsoft.com/office/drawing/2014/main" id="{EC6237D6-96D9-B043-A37F-53EFE617B704}"/>
              </a:ext>
            </a:extLst>
          </p:cNvPr>
          <p:cNvSpPr/>
          <p:nvPr/>
        </p:nvSpPr>
        <p:spPr>
          <a:xfrm flipH="1">
            <a:off x="-25400" y="-71438"/>
            <a:ext cx="1238250" cy="6740526"/>
          </a:xfrm>
          <a:custGeom>
            <a:avLst/>
            <a:gdLst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2778969 h 2778969"/>
              <a:gd name="connsiteX4" fmla="*/ 0 w 6096000"/>
              <a:gd name="connsiteY4" fmla="*/ 0 h 2778969"/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0 h 277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778969">
                <a:moveTo>
                  <a:pt x="0" y="0"/>
                </a:moveTo>
                <a:lnTo>
                  <a:pt x="6096000" y="0"/>
                </a:lnTo>
                <a:lnTo>
                  <a:pt x="6096000" y="27789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>
              <a:latin typeface="Imago" pitchFamily="2" charset="0"/>
              <a:cs typeface="+mn-cs"/>
            </a:endParaRPr>
          </a:p>
        </p:txBody>
      </p:sp>
      <p:sp>
        <p:nvSpPr>
          <p:cNvPr id="9222" name="Tytuł 1">
            <a:extLst>
              <a:ext uri="{FF2B5EF4-FFF2-40B4-BE49-F238E27FC236}">
                <a16:creationId xmlns:a16="http://schemas.microsoft.com/office/drawing/2014/main" id="{E43DE795-2F4F-2141-BDBF-3DC519677E77}"/>
              </a:ext>
            </a:extLst>
          </p:cNvPr>
          <p:cNvSpPr txBox="1">
            <a:spLocks/>
          </p:cNvSpPr>
          <p:nvPr/>
        </p:nvSpPr>
        <p:spPr bwMode="auto">
          <a:xfrm>
            <a:off x="1497013" y="363538"/>
            <a:ext cx="95043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altLang="pl-PL" sz="2800" b="1" dirty="0">
                <a:latin typeface="Trebuchet MS" panose="020B0703020202090204" pitchFamily="34" charset="0"/>
                <a:ea typeface="+mj-ea"/>
                <a:cs typeface="+mj-cs"/>
              </a:rPr>
              <a:t>Wiedza o Programie Bezpłatnych Szczepień</a:t>
            </a:r>
            <a:endParaRPr lang="en-US" altLang="pl-PL" sz="2800" b="1" dirty="0">
              <a:latin typeface="Trebuchet MS" panose="020B0703020202090204" pitchFamily="34" charset="0"/>
              <a:ea typeface="+mj-ea"/>
              <a:cs typeface="+mj-cs"/>
            </a:endParaRPr>
          </a:p>
        </p:txBody>
      </p:sp>
      <p:sp>
        <p:nvSpPr>
          <p:cNvPr id="9223" name="pole tekstowe 7">
            <a:extLst>
              <a:ext uri="{FF2B5EF4-FFF2-40B4-BE49-F238E27FC236}">
                <a16:creationId xmlns:a16="http://schemas.microsoft.com/office/drawing/2014/main" id="{B41B6BB1-3765-C74A-88CC-592F43926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936" y="1724990"/>
            <a:ext cx="1328249" cy="5712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pl-PL" b="1">
                <a:solidFill>
                  <a:schemeClr val="accent1">
                    <a:lumMod val="75000"/>
                  </a:schemeClr>
                </a:solidFill>
              </a:rPr>
              <a:t>N = 402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4DF57BF-15FA-7043-9607-44F355262362}"/>
              </a:ext>
            </a:extLst>
          </p:cNvPr>
          <p:cNvSpPr/>
          <p:nvPr/>
        </p:nvSpPr>
        <p:spPr>
          <a:xfrm>
            <a:off x="935587" y="5679086"/>
            <a:ext cx="838688" cy="838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  <a:latin typeface="Trebuchet MS" panose="020B0703020202090204" pitchFamily="34" charset="0"/>
              </a:rPr>
              <a:t>?</a:t>
            </a:r>
          </a:p>
        </p:txBody>
      </p:sp>
      <p:sp>
        <p:nvSpPr>
          <p:cNvPr id="12" name="pole tekstowe 7">
            <a:extLst>
              <a:ext uri="{FF2B5EF4-FFF2-40B4-BE49-F238E27FC236}">
                <a16:creationId xmlns:a16="http://schemas.microsoft.com/office/drawing/2014/main" id="{A58AC8CF-AAA8-CF4E-BB94-DC3F66C3E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2763" y="6484938"/>
            <a:ext cx="26709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 i="1" dirty="0">
                <a:solidFill>
                  <a:schemeClr val="bg2">
                    <a:lumMod val="50000"/>
                  </a:schemeClr>
                </a:solidFill>
                <a:latin typeface="Trebuchet MS" panose="020B0703020202090204" pitchFamily="34" charset="0"/>
              </a:rPr>
              <a:t>*Zastosowano test chi-kwadrat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71B4956E-A473-6D4C-B109-01EDDA166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378494"/>
              </p:ext>
            </p:extLst>
          </p:nvPr>
        </p:nvGraphicFramePr>
        <p:xfrm>
          <a:off x="2719243" y="1691964"/>
          <a:ext cx="5860473" cy="4010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rostokąt 2">
            <a:extLst>
              <a:ext uri="{FF2B5EF4-FFF2-40B4-BE49-F238E27FC236}">
                <a16:creationId xmlns:a16="http://schemas.microsoft.com/office/drawing/2014/main" id="{712CC8D4-78FD-964D-BC0A-30CBCA1BD5AD}"/>
              </a:ext>
            </a:extLst>
          </p:cNvPr>
          <p:cNvSpPr/>
          <p:nvPr/>
        </p:nvSpPr>
        <p:spPr>
          <a:xfrm flipH="1">
            <a:off x="-25400" y="-71438"/>
            <a:ext cx="1238250" cy="6740526"/>
          </a:xfrm>
          <a:custGeom>
            <a:avLst/>
            <a:gdLst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2778969 h 2778969"/>
              <a:gd name="connsiteX4" fmla="*/ 0 w 6096000"/>
              <a:gd name="connsiteY4" fmla="*/ 0 h 2778969"/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0 h 277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778969">
                <a:moveTo>
                  <a:pt x="0" y="0"/>
                </a:moveTo>
                <a:lnTo>
                  <a:pt x="6096000" y="0"/>
                </a:lnTo>
                <a:lnTo>
                  <a:pt x="6096000" y="27789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>
              <a:latin typeface="Imago" pitchFamily="2" charset="0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AF6618-5DB9-5D41-9D2C-033EB12B0A84}"/>
              </a:ext>
            </a:extLst>
          </p:cNvPr>
          <p:cNvSpPr/>
          <p:nvPr/>
        </p:nvSpPr>
        <p:spPr>
          <a:xfrm>
            <a:off x="1354930" y="5714976"/>
            <a:ext cx="10837069" cy="8058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Pyt: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Czy słyszał/a Pan/Pani o tym, że powyższym Programem Bezpłatnych Szczepień </a:t>
            </a:r>
            <a:br>
              <a:rPr lang="pl-PL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</a:b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przeciwko HPV będą objęci również chłopcy?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CAC59A-5F7A-AF42-BB9E-8B02073280E8}"/>
              </a:ext>
            </a:extLst>
          </p:cNvPr>
          <p:cNvSpPr/>
          <p:nvPr/>
        </p:nvSpPr>
        <p:spPr>
          <a:xfrm>
            <a:off x="935587" y="5679086"/>
            <a:ext cx="838688" cy="838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  <a:latin typeface="Trebuchet MS" panose="020B0703020202090204" pitchFamily="34" charset="0"/>
              </a:rPr>
              <a:t>?</a:t>
            </a:r>
          </a:p>
        </p:txBody>
      </p:sp>
      <p:sp>
        <p:nvSpPr>
          <p:cNvPr id="12" name="pole tekstowe 7">
            <a:extLst>
              <a:ext uri="{FF2B5EF4-FFF2-40B4-BE49-F238E27FC236}">
                <a16:creationId xmlns:a16="http://schemas.microsoft.com/office/drawing/2014/main" id="{23EA0A09-9E7D-0146-9BD4-BFDE2C4A5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2763" y="6484938"/>
            <a:ext cx="26709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 i="1" dirty="0">
                <a:solidFill>
                  <a:schemeClr val="bg2">
                    <a:lumMod val="50000"/>
                  </a:schemeClr>
                </a:solidFill>
                <a:latin typeface="Trebuchet MS" panose="020B0703020202090204" pitchFamily="34" charset="0"/>
              </a:rPr>
              <a:t>*Zastosowano test chi-kwadrat</a:t>
            </a:r>
          </a:p>
        </p:txBody>
      </p:sp>
      <p:sp>
        <p:nvSpPr>
          <p:cNvPr id="14" name="pole tekstowe 7">
            <a:extLst>
              <a:ext uri="{FF2B5EF4-FFF2-40B4-BE49-F238E27FC236}">
                <a16:creationId xmlns:a16="http://schemas.microsoft.com/office/drawing/2014/main" id="{72A6D749-FA31-8249-9CA3-E926CB69E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936" y="1724990"/>
            <a:ext cx="1328249" cy="5712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pl-PL" b="1">
                <a:solidFill>
                  <a:schemeClr val="accent1">
                    <a:lumMod val="75000"/>
                  </a:schemeClr>
                </a:solidFill>
              </a:rPr>
              <a:t>N = 402</a:t>
            </a:r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E457E4C4-66B7-0043-B1B7-1F62588BB1D6}"/>
              </a:ext>
            </a:extLst>
          </p:cNvPr>
          <p:cNvSpPr txBox="1">
            <a:spLocks/>
          </p:cNvSpPr>
          <p:nvPr/>
        </p:nvSpPr>
        <p:spPr bwMode="auto">
          <a:xfrm>
            <a:off x="1497013" y="363538"/>
            <a:ext cx="95043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altLang="pl-PL" sz="2800" b="1" dirty="0">
                <a:latin typeface="Trebuchet MS" panose="020B0703020202090204" pitchFamily="34" charset="0"/>
              </a:rPr>
              <a:t>Wiedza o szczepieniach przeciwko HPV dla chłopców</a:t>
            </a:r>
            <a:endParaRPr lang="en-US" altLang="pl-PL" sz="2800" b="1" dirty="0">
              <a:latin typeface="Trebuchet MS" panose="020B0703020202090204" pitchFamily="34" charset="0"/>
              <a:ea typeface="+mj-ea"/>
              <a:cs typeface="+mj-cs"/>
            </a:endParaRPr>
          </a:p>
        </p:txBody>
      </p:sp>
      <p:sp>
        <p:nvSpPr>
          <p:cNvPr id="19" name="pole tekstowe 3">
            <a:extLst>
              <a:ext uri="{FF2B5EF4-FFF2-40B4-BE49-F238E27FC236}">
                <a16:creationId xmlns:a16="http://schemas.microsoft.com/office/drawing/2014/main" id="{DAABE4D8-9E52-674C-85EF-909D8B54B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4324948"/>
            <a:ext cx="31845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600" i="1" dirty="0"/>
              <a:t>*vs wykształcenie p=0.8011 </a:t>
            </a:r>
          </a:p>
          <a:p>
            <a:r>
              <a:rPr lang="pl-PL" altLang="pl-PL" sz="1600" i="1" dirty="0"/>
              <a:t>  vs status materialny p=0. 8674 </a:t>
            </a:r>
          </a:p>
          <a:p>
            <a:r>
              <a:rPr lang="pl-PL" altLang="pl-PL" sz="1600" i="1" dirty="0"/>
              <a:t>  vs wiek p=0.2362</a:t>
            </a:r>
          </a:p>
          <a:p>
            <a:r>
              <a:rPr lang="pl-PL" altLang="pl-PL" sz="1600" i="1" dirty="0"/>
              <a:t>  vs miejsce zamieszkania p=0.6062</a:t>
            </a:r>
          </a:p>
          <a:p>
            <a:endParaRPr lang="pl-PL" altLang="pl-PL" sz="16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DC310114-CC7E-5642-9E05-1FFA8B8A41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320106"/>
              </p:ext>
            </p:extLst>
          </p:nvPr>
        </p:nvGraphicFramePr>
        <p:xfrm>
          <a:off x="1774275" y="1690688"/>
          <a:ext cx="7205603" cy="3830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72" name="pole tekstowe 7">
            <a:extLst>
              <a:ext uri="{FF2B5EF4-FFF2-40B4-BE49-F238E27FC236}">
                <a16:creationId xmlns:a16="http://schemas.microsoft.com/office/drawing/2014/main" id="{C288E11A-04E6-F74E-A519-550BA0A18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2763" y="6484938"/>
            <a:ext cx="26709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400" i="1" dirty="0">
                <a:solidFill>
                  <a:schemeClr val="bg2">
                    <a:lumMod val="50000"/>
                  </a:schemeClr>
                </a:solidFill>
                <a:latin typeface="Trebuchet MS" panose="020B0703020202090204" pitchFamily="34" charset="0"/>
              </a:rPr>
              <a:t>*Zastosowano test chi-kwadrat</a:t>
            </a:r>
          </a:p>
        </p:txBody>
      </p:sp>
      <p:sp>
        <p:nvSpPr>
          <p:cNvPr id="9" name="Prostokąt 2">
            <a:extLst>
              <a:ext uri="{FF2B5EF4-FFF2-40B4-BE49-F238E27FC236}">
                <a16:creationId xmlns:a16="http://schemas.microsoft.com/office/drawing/2014/main" id="{254EA472-BB87-0349-B26D-4FAC081A016A}"/>
              </a:ext>
            </a:extLst>
          </p:cNvPr>
          <p:cNvSpPr/>
          <p:nvPr/>
        </p:nvSpPr>
        <p:spPr>
          <a:xfrm flipH="1">
            <a:off x="-25400" y="-71438"/>
            <a:ext cx="1238250" cy="6740526"/>
          </a:xfrm>
          <a:custGeom>
            <a:avLst/>
            <a:gdLst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2778969 h 2778969"/>
              <a:gd name="connsiteX4" fmla="*/ 0 w 6096000"/>
              <a:gd name="connsiteY4" fmla="*/ 0 h 2778969"/>
              <a:gd name="connsiteX0" fmla="*/ 0 w 6096000"/>
              <a:gd name="connsiteY0" fmla="*/ 0 h 2778969"/>
              <a:gd name="connsiteX1" fmla="*/ 6096000 w 6096000"/>
              <a:gd name="connsiteY1" fmla="*/ 0 h 2778969"/>
              <a:gd name="connsiteX2" fmla="*/ 6096000 w 6096000"/>
              <a:gd name="connsiteY2" fmla="*/ 2778969 h 2778969"/>
              <a:gd name="connsiteX3" fmla="*/ 0 w 6096000"/>
              <a:gd name="connsiteY3" fmla="*/ 0 h 277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778969">
                <a:moveTo>
                  <a:pt x="0" y="0"/>
                </a:moveTo>
                <a:lnTo>
                  <a:pt x="6096000" y="0"/>
                </a:lnTo>
                <a:lnTo>
                  <a:pt x="6096000" y="27789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pl-PL">
              <a:latin typeface="Imago" pitchFamily="2" charset="0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EE5623-29D0-C84D-B82A-F1C909967873}"/>
              </a:ext>
            </a:extLst>
          </p:cNvPr>
          <p:cNvSpPr/>
          <p:nvPr/>
        </p:nvSpPr>
        <p:spPr>
          <a:xfrm>
            <a:off x="1354930" y="5714976"/>
            <a:ext cx="10837069" cy="8058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Pyt:  </a:t>
            </a: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Czy chciałaby Pani/Pan, aby Pani/Pana dziecko </a:t>
            </a:r>
            <a:br>
              <a:rPr lang="pl-PL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</a:br>
            <a:r>
              <a:rPr lang="pl-PL" dirty="0">
                <a:solidFill>
                  <a:schemeClr val="accent1">
                    <a:lumMod val="50000"/>
                  </a:schemeClr>
                </a:solidFill>
                <a:latin typeface="Trebuchet MS" panose="020B0703020202090204" pitchFamily="34" charset="0"/>
              </a:rPr>
              <a:t>wzięło udział w Programie Bezpłatnych Szczepień przeciwko HPV?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DC0913-8655-6D4C-97C3-3F2B19565033}"/>
              </a:ext>
            </a:extLst>
          </p:cNvPr>
          <p:cNvSpPr/>
          <p:nvPr/>
        </p:nvSpPr>
        <p:spPr>
          <a:xfrm>
            <a:off x="935587" y="5679086"/>
            <a:ext cx="838688" cy="838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chemeClr val="bg1"/>
                </a:solidFill>
                <a:latin typeface="Trebuchet MS" panose="020B0703020202090204" pitchFamily="34" charset="0"/>
              </a:rPr>
              <a:t>?</a:t>
            </a:r>
          </a:p>
        </p:txBody>
      </p:sp>
      <p:sp>
        <p:nvSpPr>
          <p:cNvPr id="12" name="pole tekstowe 7">
            <a:extLst>
              <a:ext uri="{FF2B5EF4-FFF2-40B4-BE49-F238E27FC236}">
                <a16:creationId xmlns:a16="http://schemas.microsoft.com/office/drawing/2014/main" id="{6BBF55DF-8A51-D540-9A50-B0B6877AD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936" y="1724990"/>
            <a:ext cx="1328249" cy="5712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pl-PL" b="1">
                <a:solidFill>
                  <a:schemeClr val="accent1">
                    <a:lumMod val="75000"/>
                  </a:schemeClr>
                </a:solidFill>
              </a:rPr>
              <a:t>N = 402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B3FC3F6B-88DE-3D43-BDDF-BB1D496F766A}"/>
              </a:ext>
            </a:extLst>
          </p:cNvPr>
          <p:cNvSpPr txBox="1">
            <a:spLocks/>
          </p:cNvSpPr>
          <p:nvPr/>
        </p:nvSpPr>
        <p:spPr bwMode="auto">
          <a:xfrm>
            <a:off x="1497013" y="363538"/>
            <a:ext cx="95043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l-PL" altLang="pl-PL" sz="2800" b="1" dirty="0">
                <a:latin typeface="Trebuchet MS" panose="020B0703020202090204" pitchFamily="34" charset="0"/>
              </a:rPr>
              <a:t>Chęć partycypacji w Programie Bezpłatnych Szczepień</a:t>
            </a:r>
            <a:endParaRPr lang="en-US" altLang="pl-PL" sz="2800" b="1" dirty="0">
              <a:latin typeface="Trebuchet MS" panose="020B0703020202090204" pitchFamily="34" charset="0"/>
              <a:ea typeface="+mj-ea"/>
              <a:cs typeface="+mj-cs"/>
            </a:endParaRPr>
          </a:p>
        </p:txBody>
      </p:sp>
      <p:sp>
        <p:nvSpPr>
          <p:cNvPr id="14" name="pole tekstowe 3">
            <a:extLst>
              <a:ext uri="{FF2B5EF4-FFF2-40B4-BE49-F238E27FC236}">
                <a16:creationId xmlns:a16="http://schemas.microsoft.com/office/drawing/2014/main" id="{D4288323-BBB9-4E4B-8A8E-264497209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4324948"/>
            <a:ext cx="31845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l-PL" altLang="pl-PL" sz="1600" i="1" dirty="0"/>
              <a:t>*vs wykształcenie p=0. 3229 </a:t>
            </a:r>
          </a:p>
          <a:p>
            <a:r>
              <a:rPr lang="pl-PL" altLang="pl-PL" sz="1600" i="1" dirty="0"/>
              <a:t>  vs status materialny p=0.4717 </a:t>
            </a:r>
          </a:p>
          <a:p>
            <a:r>
              <a:rPr lang="pl-PL" altLang="pl-PL" sz="1600" i="1" dirty="0"/>
              <a:t>  vs wiek p=0.5315</a:t>
            </a:r>
          </a:p>
          <a:p>
            <a:r>
              <a:rPr lang="pl-PL" altLang="pl-PL" sz="1600" i="1" dirty="0"/>
              <a:t>  vs miejsce zamieszkania p=0. 1163</a:t>
            </a:r>
          </a:p>
          <a:p>
            <a:endParaRPr lang="pl-PL" altLang="pl-PL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664</Words>
  <Application>Microsoft Macintosh PowerPoint</Application>
  <PresentationFormat>Panoramiczny</PresentationFormat>
  <Paragraphs>131</Paragraphs>
  <Slides>15</Slides>
  <Notes>7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Imago</vt:lpstr>
      <vt:lpstr>Trebuchet MS</vt:lpstr>
      <vt:lpstr>Motyw pakietu Office</vt:lpstr>
      <vt:lpstr>Excel.Chart.8</vt:lpstr>
      <vt:lpstr>Wykres</vt:lpstr>
      <vt:lpstr>Prezentacja programu PowerPoint</vt:lpstr>
      <vt:lpstr>Rak szyjki  macicy</vt:lpstr>
      <vt:lpstr>Szczepienia przeciwko HPV w opinii młodych Polek (2018/2019)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Maja Kotowska</dc:creator>
  <cp:lastModifiedBy>Maja Kotowska</cp:lastModifiedBy>
  <cp:revision>68</cp:revision>
  <dcterms:created xsi:type="dcterms:W3CDTF">2019-12-04T17:05:57Z</dcterms:created>
  <dcterms:modified xsi:type="dcterms:W3CDTF">2019-12-06T15:19:05Z</dcterms:modified>
</cp:coreProperties>
</file>