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7" r:id="rId4"/>
    <p:sldId id="269" r:id="rId5"/>
    <p:sldId id="274" r:id="rId6"/>
    <p:sldId id="273" r:id="rId7"/>
    <p:sldId id="272" r:id="rId8"/>
    <p:sldId id="276" r:id="rId9"/>
    <p:sldId id="275" r:id="rId10"/>
  </p:sldIdLst>
  <p:sldSz cx="10080625" cy="567055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52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="" xmlns:a16="http://schemas.microsoft.com/office/drawing/2014/main" id="{9435588C-2206-434F-8A0A-F3E72BBA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0" name="AutoShape 2">
            <a:extLst>
              <a:ext uri="{FF2B5EF4-FFF2-40B4-BE49-F238E27FC236}">
                <a16:creationId xmlns="" xmlns:a16="http://schemas.microsoft.com/office/drawing/2014/main" id="{09D6BB1F-E3B2-4B31-8B73-D68D26699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1" name="AutoShape 3">
            <a:extLst>
              <a:ext uri="{FF2B5EF4-FFF2-40B4-BE49-F238E27FC236}">
                <a16:creationId xmlns="" xmlns:a16="http://schemas.microsoft.com/office/drawing/2014/main" id="{9FEEC273-C297-4F06-9D2B-D7A1DCC0C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2543B38A-5E74-47FE-A3A1-71FAC6DD1EA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1525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="" xmlns:a16="http://schemas.microsoft.com/office/drawing/2014/main" id="{F863025C-547E-4E50-B383-5130DAF9CF0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/>
          </a:p>
        </p:txBody>
      </p:sp>
      <p:sp>
        <p:nvSpPr>
          <p:cNvPr id="2054" name="Rectangle 6">
            <a:extLst>
              <a:ext uri="{FF2B5EF4-FFF2-40B4-BE49-F238E27FC236}">
                <a16:creationId xmlns="" xmlns:a16="http://schemas.microsoft.com/office/drawing/2014/main" id="{FB708F68-38AE-4502-ABFB-23A63957F7C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28638"/>
          </a:xfrm>
          <a:prstGeom prst="rect">
            <a:avLst/>
          </a:prstGeom>
          <a:solidFill>
            <a:srgbClr val="729FC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2055" name="Rectangle 7">
            <a:extLst>
              <a:ext uri="{FF2B5EF4-FFF2-40B4-BE49-F238E27FC236}">
                <a16:creationId xmlns="" xmlns:a16="http://schemas.microsoft.com/office/drawing/2014/main" id="{81CC138B-02A6-41AF-ABD4-F3AF00B61B5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28638"/>
          </a:xfrm>
          <a:prstGeom prst="rect">
            <a:avLst/>
          </a:prstGeom>
          <a:solidFill>
            <a:srgbClr val="729FC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2056" name="Rectangle 8">
            <a:extLst>
              <a:ext uri="{FF2B5EF4-FFF2-40B4-BE49-F238E27FC236}">
                <a16:creationId xmlns="" xmlns:a16="http://schemas.microsoft.com/office/drawing/2014/main" id="{AD9AA602-33C1-40E8-936B-8DCF3C86B5E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5013" cy="528638"/>
          </a:xfrm>
          <a:prstGeom prst="rect">
            <a:avLst/>
          </a:prstGeom>
          <a:solidFill>
            <a:srgbClr val="729FC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2057" name="Rectangle 9">
            <a:extLst>
              <a:ext uri="{FF2B5EF4-FFF2-40B4-BE49-F238E27FC236}">
                <a16:creationId xmlns="" xmlns:a16="http://schemas.microsoft.com/office/drawing/2014/main" id="{F8D9AD07-91C8-4448-8E51-DF05350C57E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28638"/>
          </a:xfrm>
          <a:prstGeom prst="rect">
            <a:avLst/>
          </a:prstGeom>
          <a:solidFill>
            <a:srgbClr val="729FC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7C3B45E7-B1FB-4284-A87F-F3506E0F433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51865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7F79DA0F-8A9C-434A-BFFD-BC42CC82195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E2017342-30C5-450B-BFC4-95D1D3F7FA9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C9786BFA-E0CE-416C-A792-F371460A057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52768615-736A-470E-858E-7B2F3F6D33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EA47B2-7891-4AFD-A098-67C735F19F6A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14337" name="Rectangle 1">
            <a:extLst>
              <a:ext uri="{FF2B5EF4-FFF2-40B4-BE49-F238E27FC236}">
                <a16:creationId xmlns="" xmlns:a16="http://schemas.microsoft.com/office/drawing/2014/main" id="{79089C2F-646E-4D57-B985-5941895B879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8B3BACEA-EBF7-4F35-8DB6-79783B36C01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339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C32B3B9-FBB7-4D4C-8A14-70733815FBD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0C6182A3-14CF-4AE5-AE7D-0C372FFE396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770DF003-9FC1-4792-A226-EF5441CE40B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DB537F04-5D69-4F8E-8297-6CEC950671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962F6A-E493-448B-91DE-622BC2EDD768}" type="slidenum">
              <a:rPr lang="pl-PL" altLang="pl-PL"/>
              <a:pPr/>
              <a:t>2</a:t>
            </a:fld>
            <a:endParaRPr lang="pl-PL" altLang="pl-PL"/>
          </a:p>
        </p:txBody>
      </p:sp>
      <p:sp>
        <p:nvSpPr>
          <p:cNvPr id="15361" name="Rectangle 1">
            <a:extLst>
              <a:ext uri="{FF2B5EF4-FFF2-40B4-BE49-F238E27FC236}">
                <a16:creationId xmlns="" xmlns:a16="http://schemas.microsoft.com/office/drawing/2014/main" id="{DF142C85-E6DD-4DA4-9774-2A00AD9965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AC99E5BF-A237-43BB-AEBF-37C0A973182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65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C32B3B9-FBB7-4D4C-8A14-70733815FBD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0C6182A3-14CF-4AE5-AE7D-0C372FFE396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770DF003-9FC1-4792-A226-EF5441CE40B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DB537F04-5D69-4F8E-8297-6CEC950671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962F6A-E493-448B-91DE-622BC2EDD768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15361" name="Rectangle 1">
            <a:extLst>
              <a:ext uri="{FF2B5EF4-FFF2-40B4-BE49-F238E27FC236}">
                <a16:creationId xmlns="" xmlns:a16="http://schemas.microsoft.com/office/drawing/2014/main" id="{DF142C85-E6DD-4DA4-9774-2A00AD9965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AC99E5BF-A237-43BB-AEBF-37C0A973182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01178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C32B3B9-FBB7-4D4C-8A14-70733815FBD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0C6182A3-14CF-4AE5-AE7D-0C372FFE396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770DF003-9FC1-4792-A226-EF5441CE40B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DB537F04-5D69-4F8E-8297-6CEC950671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962F6A-E493-448B-91DE-622BC2EDD768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15361" name="Rectangle 1">
            <a:extLst>
              <a:ext uri="{FF2B5EF4-FFF2-40B4-BE49-F238E27FC236}">
                <a16:creationId xmlns="" xmlns:a16="http://schemas.microsoft.com/office/drawing/2014/main" id="{DF142C85-E6DD-4DA4-9774-2A00AD9965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AC99E5BF-A237-43BB-AEBF-37C0A973182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8836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C32B3B9-FBB7-4D4C-8A14-70733815FBD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0C6182A3-14CF-4AE5-AE7D-0C372FFE396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770DF003-9FC1-4792-A226-EF5441CE40B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DB537F04-5D69-4F8E-8297-6CEC950671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962F6A-E493-448B-91DE-622BC2EDD768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15361" name="Rectangle 1">
            <a:extLst>
              <a:ext uri="{FF2B5EF4-FFF2-40B4-BE49-F238E27FC236}">
                <a16:creationId xmlns="" xmlns:a16="http://schemas.microsoft.com/office/drawing/2014/main" id="{DF142C85-E6DD-4DA4-9774-2A00AD9965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AC99E5BF-A237-43BB-AEBF-37C0A973182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8021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C32B3B9-FBB7-4D4C-8A14-70733815FBD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0C6182A3-14CF-4AE5-AE7D-0C372FFE396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770DF003-9FC1-4792-A226-EF5441CE40B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DB537F04-5D69-4F8E-8297-6CEC950671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962F6A-E493-448B-91DE-622BC2EDD768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15361" name="Rectangle 1">
            <a:extLst>
              <a:ext uri="{FF2B5EF4-FFF2-40B4-BE49-F238E27FC236}">
                <a16:creationId xmlns="" xmlns:a16="http://schemas.microsoft.com/office/drawing/2014/main" id="{DF142C85-E6DD-4DA4-9774-2A00AD9965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AC99E5BF-A237-43BB-AEBF-37C0A973182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96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C32B3B9-FBB7-4D4C-8A14-70733815FBD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0C6182A3-14CF-4AE5-AE7D-0C372FFE396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770DF003-9FC1-4792-A226-EF5441CE40B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DB537F04-5D69-4F8E-8297-6CEC950671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962F6A-E493-448B-91DE-622BC2EDD768}" type="slidenum">
              <a:rPr lang="pl-PL" altLang="pl-PL"/>
              <a:pPr/>
              <a:t>7</a:t>
            </a:fld>
            <a:endParaRPr lang="pl-PL" altLang="pl-PL"/>
          </a:p>
        </p:txBody>
      </p:sp>
      <p:sp>
        <p:nvSpPr>
          <p:cNvPr id="15361" name="Rectangle 1">
            <a:extLst>
              <a:ext uri="{FF2B5EF4-FFF2-40B4-BE49-F238E27FC236}">
                <a16:creationId xmlns="" xmlns:a16="http://schemas.microsoft.com/office/drawing/2014/main" id="{DF142C85-E6DD-4DA4-9774-2A00AD9965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AC99E5BF-A237-43BB-AEBF-37C0A973182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52865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C32B3B9-FBB7-4D4C-8A14-70733815FBD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0C6182A3-14CF-4AE5-AE7D-0C372FFE396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770DF003-9FC1-4792-A226-EF5441CE40B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DB537F04-5D69-4F8E-8297-6CEC950671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962F6A-E493-448B-91DE-622BC2EDD768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15361" name="Rectangle 1">
            <a:extLst>
              <a:ext uri="{FF2B5EF4-FFF2-40B4-BE49-F238E27FC236}">
                <a16:creationId xmlns="" xmlns:a16="http://schemas.microsoft.com/office/drawing/2014/main" id="{DF142C85-E6DD-4DA4-9774-2A00AD9965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AC99E5BF-A237-43BB-AEBF-37C0A973182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9573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515A221-384C-4508-81C8-72B9D3A15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2E541FD-FE14-4201-B982-A97FDA130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44940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17AA97E-DA72-4E20-9B45-8F6D0712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3DB93A45-0A17-4D7F-9BBE-86B4E5DC2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7313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3767EF19-1F7C-4D10-9A6A-D7EFBD16A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225425"/>
            <a:ext cx="2265362" cy="438467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938EDF39-4E25-4C15-9054-382236521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48450" cy="438467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4113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0E4F911-ECDD-4ABE-8B69-2A4041FF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5F512C5-069F-47A2-9147-F4ED08290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8087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609A302-7702-41FF-AAE5-FA00B2A8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039FDDC6-64A3-4E9F-8C6E-0214EA6C8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8351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A72CD92-8AA8-469F-8184-A4913327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2A4C0A0-54AB-47FF-BFA5-AD07285BF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6112" cy="328295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AA07BDAB-84BE-4E10-BD99-62A34D6AC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1750" y="1327150"/>
            <a:ext cx="4457700" cy="328295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2333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80FAC6-7CD0-4B75-91A9-0FA65A0E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1A68B99-ED59-47DD-A531-390963D9E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0F5BD4FC-D948-400A-B0DD-CFE08F40E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1CE6EF44-41EB-4C1D-8294-E7FC08EF7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A1570551-6839-43D7-A2E0-1FFD16D4F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5027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E3B2000-4286-4D65-9F08-8AB926A7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42984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86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E508D61-5E98-40BB-B8D8-73115C0E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B52903C-114C-4320-B681-C3BA0CD3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BFA270BB-79C0-4A00-A23D-A6A066C55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844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27439C5-6ED5-4288-92A5-ADCD9A424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2CFEB6E0-F887-4867-8339-A64D11355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B862242A-9543-414E-8BA9-F5723EFC4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5860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="" xmlns:a16="http://schemas.microsoft.com/office/drawing/2014/main" id="{AAF54C5A-5B43-4361-BFCE-FE72FC681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6212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F8D2B123-5F69-4D5E-A268-BC73C0BA6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6212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www.szczepienia.inf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="" xmlns:a16="http://schemas.microsoft.com/office/drawing/2014/main" id="{AC760E72-3C39-4748-B62D-5925107D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83" y="720725"/>
            <a:ext cx="22733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AutoShape 2">
            <a:extLst>
              <a:ext uri="{FF2B5EF4-FFF2-40B4-BE49-F238E27FC236}">
                <a16:creationId xmlns="" xmlns:a16="http://schemas.microsoft.com/office/drawing/2014/main" id="{2738249F-2CE3-4849-B61B-8104EAF94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1871663"/>
            <a:ext cx="4822825" cy="1887537"/>
          </a:xfrm>
          <a:custGeom>
            <a:avLst/>
            <a:gdLst>
              <a:gd name="G0" fmla="+- 13398 0 0"/>
              <a:gd name="G1" fmla="+- 524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7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pl-PL" altLang="pl-PL" sz="3600" dirty="0"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4099" name="AutoShape 3">
            <a:extLst>
              <a:ext uri="{FF2B5EF4-FFF2-40B4-BE49-F238E27FC236}">
                <a16:creationId xmlns="" xmlns:a16="http://schemas.microsoft.com/office/drawing/2014/main" id="{A79FF724-7ED8-4F24-AB08-0B6081C75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088" y="4148137"/>
            <a:ext cx="4246563" cy="431800"/>
          </a:xfrm>
          <a:custGeom>
            <a:avLst/>
            <a:gdLst>
              <a:gd name="G0" fmla="+- 11797 0 0"/>
              <a:gd name="G1" fmla="+- 12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pl-PL" altLang="pl-PL" sz="2000" b="1" dirty="0">
              <a:solidFill>
                <a:srgbClr val="35387F"/>
              </a:solidFill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4100" name="AutoShape 4">
            <a:extLst>
              <a:ext uri="{FF2B5EF4-FFF2-40B4-BE49-F238E27FC236}">
                <a16:creationId xmlns="" xmlns:a16="http://schemas.microsoft.com/office/drawing/2014/main" id="{15478052-51D5-43C0-9908-F78E0D973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1584325"/>
            <a:ext cx="2878138" cy="214313"/>
          </a:xfrm>
          <a:custGeom>
            <a:avLst/>
            <a:gdLst>
              <a:gd name="G0" fmla="+- 7998 0 0"/>
              <a:gd name="G1" fmla="+- 59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DBC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l-PL" altLang="pl-PL" sz="1600" b="1">
                <a:solidFill>
                  <a:srgbClr val="FFFFFF"/>
                </a:solidFill>
                <a:latin typeface="Candara" panose="020E0502030303020204" pitchFamily="34" charset="0"/>
                <a:cs typeface="DejaVu Sans" panose="020B0603030804020204" pitchFamily="34" charset="0"/>
              </a:rPr>
              <a:t>DATA MIEJSCE, INNE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B73B75CF-723E-45A9-B34F-ACE9EB94A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4103" name="Picture 7">
            <a:extLst>
              <a:ext uri="{FF2B5EF4-FFF2-40B4-BE49-F238E27FC236}">
                <a16:creationId xmlns="" xmlns:a16="http://schemas.microsoft.com/office/drawing/2014/main" id="{2F96FD68-DBF3-4949-A7B4-B8DA1A121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6E403A39-4FA2-4141-A42B-F1F32584AB99}"/>
              </a:ext>
            </a:extLst>
          </p:cNvPr>
          <p:cNvSpPr/>
          <p:nvPr/>
        </p:nvSpPr>
        <p:spPr>
          <a:xfrm>
            <a:off x="2520950" y="2331219"/>
            <a:ext cx="5038725" cy="3499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</a:pPr>
            <a:endParaRPr lang="pl-PL" altLang="pl-PL" sz="1800" dirty="0"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75816" y="1412043"/>
            <a:ext cx="9092367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Zachorowania na odrę w Polsce w pierwszym półroczu 2019 roku, a poziom zaszczepienia </a:t>
            </a:r>
            <a:r>
              <a:rPr lang="pl-PL" sz="28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przeciwko odrze</a:t>
            </a:r>
            <a:endParaRPr lang="pl-PL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29796" y="2924503"/>
            <a:ext cx="8784405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Joanna Bogusz, Ewa Augustynowicz, Agnieszka Rumik, Iwona Paradowska-Stankiewicz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pl-PL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pl-PL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pl-PL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Zakład Epidemiologii Chorób Zakaźnych i Nadzoru</a:t>
            </a:r>
            <a:br>
              <a:rPr lang="pl-PL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pl-PL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Narodowy Instytut Zdrowia Publicznego - Państwowy Zakład Higieny </a:t>
            </a:r>
            <a:endParaRPr lang="pl-PL" i="1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="" xmlns:a16="http://schemas.microsoft.com/office/drawing/2014/main" id="{A1B94CB3-E02E-406B-B89D-473FC35F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928813"/>
            <a:ext cx="5399087" cy="2246312"/>
          </a:xfrm>
          <a:custGeom>
            <a:avLst/>
            <a:gdLst>
              <a:gd name="G0" fmla="+- 15000 0 0"/>
              <a:gd name="G1" fmla="+- 624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15000"/>
              </a:lnSpc>
              <a:buClrTx/>
              <a:buFontTx/>
              <a:buNone/>
            </a:pPr>
            <a:endParaRPr lang="pl-PL" altLang="pl-PL" sz="1600" dirty="0"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="" xmlns:a16="http://schemas.microsoft.com/office/drawing/2014/main" id="{B2675AFD-158A-4411-A741-15AB4933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5126" name="Picture 6">
            <a:extLst>
              <a:ext uri="{FF2B5EF4-FFF2-40B4-BE49-F238E27FC236}">
                <a16:creationId xmlns="" xmlns:a16="http://schemas.microsoft.com/office/drawing/2014/main" id="{A81F6084-723F-4E6A-B020-3EB71698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" y="32468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72" y="213743"/>
            <a:ext cx="82661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46" y="1035075"/>
            <a:ext cx="7526234" cy="413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02" y="5035551"/>
            <a:ext cx="753586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="" xmlns:a16="http://schemas.microsoft.com/office/drawing/2014/main" id="{A1B94CB3-E02E-406B-B89D-473FC35F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928813"/>
            <a:ext cx="5399087" cy="2246312"/>
          </a:xfrm>
          <a:custGeom>
            <a:avLst/>
            <a:gdLst>
              <a:gd name="G0" fmla="+- 15000 0 0"/>
              <a:gd name="G1" fmla="+- 624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15000"/>
              </a:lnSpc>
              <a:buClrTx/>
              <a:buFontTx/>
              <a:buNone/>
            </a:pPr>
            <a:endParaRPr lang="pl-PL" altLang="pl-PL" sz="1600" dirty="0"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="" xmlns:a16="http://schemas.microsoft.com/office/drawing/2014/main" id="{B2675AFD-158A-4411-A741-15AB4933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5126" name="Picture 6">
            <a:extLst>
              <a:ext uri="{FF2B5EF4-FFF2-40B4-BE49-F238E27FC236}">
                <a16:creationId xmlns="" xmlns:a16="http://schemas.microsoft.com/office/drawing/2014/main" id="{A81F6084-723F-4E6A-B020-3EB71698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" y="32468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6192440" y="5146401"/>
            <a:ext cx="4032448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Źródło: </a:t>
            </a:r>
            <a:r>
              <a:rPr lang="pl-PL" sz="12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hlinkClick r:id="rId4"/>
              </a:rPr>
              <a:t>www.szczepienia.info</a:t>
            </a:r>
            <a:r>
              <a:rPr lang="pl-PL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, NIZP-PZH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9" y="891059"/>
            <a:ext cx="7112284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511920" y="577029"/>
            <a:ext cx="712879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  <a:latin typeface="Cambria" panose="02040503050406030204" pitchFamily="18" charset="0"/>
              </a:rPr>
              <a:t>Odra zachorowania w okresie wrzesień 2017r. -czerwiec 2019r.</a:t>
            </a:r>
          </a:p>
        </p:txBody>
      </p:sp>
    </p:spTree>
    <p:extLst>
      <p:ext uri="{BB962C8B-B14F-4D97-AF65-F5344CB8AC3E}">
        <p14:creationId xmlns:p14="http://schemas.microsoft.com/office/powerpoint/2010/main" val="1931704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="" xmlns:a16="http://schemas.microsoft.com/office/drawing/2014/main" id="{A1B94CB3-E02E-406B-B89D-473FC35F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928813"/>
            <a:ext cx="5399087" cy="2246312"/>
          </a:xfrm>
          <a:custGeom>
            <a:avLst/>
            <a:gdLst>
              <a:gd name="G0" fmla="+- 15000 0 0"/>
              <a:gd name="G1" fmla="+- 624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15000"/>
              </a:lnSpc>
              <a:buClrTx/>
              <a:buFontTx/>
              <a:buNone/>
            </a:pPr>
            <a:endParaRPr lang="pl-PL" altLang="pl-PL" sz="1600" dirty="0"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="" xmlns:a16="http://schemas.microsoft.com/office/drawing/2014/main" id="{B2675AFD-158A-4411-A741-15AB4933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5126" name="Picture 6">
            <a:extLst>
              <a:ext uri="{FF2B5EF4-FFF2-40B4-BE49-F238E27FC236}">
                <a16:creationId xmlns="" xmlns:a16="http://schemas.microsoft.com/office/drawing/2014/main" id="{A81F6084-723F-4E6A-B020-3EB71698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" y="32468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242987"/>
            <a:ext cx="5616624" cy="48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51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="" xmlns:a16="http://schemas.microsoft.com/office/drawing/2014/main" id="{A1B94CB3-E02E-406B-B89D-473FC35F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928813"/>
            <a:ext cx="5399087" cy="2246312"/>
          </a:xfrm>
          <a:custGeom>
            <a:avLst/>
            <a:gdLst>
              <a:gd name="G0" fmla="+- 15000 0 0"/>
              <a:gd name="G1" fmla="+- 624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15000"/>
              </a:lnSpc>
              <a:buClrTx/>
              <a:buFontTx/>
              <a:buNone/>
            </a:pPr>
            <a:endParaRPr lang="pl-PL" altLang="pl-PL" sz="1600" dirty="0"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="" xmlns:a16="http://schemas.microsoft.com/office/drawing/2014/main" id="{B2675AFD-158A-4411-A741-15AB4933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5126" name="Picture 6">
            <a:extLst>
              <a:ext uri="{FF2B5EF4-FFF2-40B4-BE49-F238E27FC236}">
                <a16:creationId xmlns="" xmlns:a16="http://schemas.microsoft.com/office/drawing/2014/main" id="{A81F6084-723F-4E6A-B020-3EB71698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" y="32468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50" y="1026242"/>
            <a:ext cx="6177968" cy="427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386480"/>
            <a:ext cx="77914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6422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="" xmlns:a16="http://schemas.microsoft.com/office/drawing/2014/main" id="{A1B94CB3-E02E-406B-B89D-473FC35F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928813"/>
            <a:ext cx="5399087" cy="2246312"/>
          </a:xfrm>
          <a:custGeom>
            <a:avLst/>
            <a:gdLst>
              <a:gd name="G0" fmla="+- 15000 0 0"/>
              <a:gd name="G1" fmla="+- 624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15000"/>
              </a:lnSpc>
              <a:buClrTx/>
              <a:buFontTx/>
              <a:buNone/>
            </a:pPr>
            <a:endParaRPr lang="pl-PL" altLang="pl-PL" sz="1600" dirty="0"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="" xmlns:a16="http://schemas.microsoft.com/office/drawing/2014/main" id="{B2675AFD-158A-4411-A741-15AB4933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5126" name="Picture 6">
            <a:extLst>
              <a:ext uri="{FF2B5EF4-FFF2-40B4-BE49-F238E27FC236}">
                <a16:creationId xmlns="" xmlns:a16="http://schemas.microsoft.com/office/drawing/2014/main" id="{A81F6084-723F-4E6A-B020-3EB71698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" y="32468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1683147"/>
            <a:ext cx="828092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29" y="603027"/>
            <a:ext cx="72485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3980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="" xmlns:a16="http://schemas.microsoft.com/office/drawing/2014/main" id="{A1B94CB3-E02E-406B-B89D-473FC35F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928813"/>
            <a:ext cx="5399087" cy="2246312"/>
          </a:xfrm>
          <a:custGeom>
            <a:avLst/>
            <a:gdLst>
              <a:gd name="G0" fmla="+- 15000 0 0"/>
              <a:gd name="G1" fmla="+- 624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15000"/>
              </a:lnSpc>
              <a:buClrTx/>
              <a:buFontTx/>
              <a:buNone/>
            </a:pPr>
            <a:endParaRPr lang="pl-PL" altLang="pl-PL" sz="1600" dirty="0"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="" xmlns:a16="http://schemas.microsoft.com/office/drawing/2014/main" id="{B2675AFD-158A-4411-A741-15AB4933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5126" name="Picture 6">
            <a:extLst>
              <a:ext uri="{FF2B5EF4-FFF2-40B4-BE49-F238E27FC236}">
                <a16:creationId xmlns="" xmlns:a16="http://schemas.microsoft.com/office/drawing/2014/main" id="{A81F6084-723F-4E6A-B020-3EB71698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" y="32468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1179091"/>
            <a:ext cx="7586919" cy="417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386480"/>
            <a:ext cx="98821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0743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E69C9423-7FB4-4FB3-B4C4-C7F6595AC39B}"/>
              </a:ext>
            </a:extLst>
          </p:cNvPr>
          <p:cNvSpPr txBox="1"/>
          <p:nvPr/>
        </p:nvSpPr>
        <p:spPr>
          <a:xfrm>
            <a:off x="503808" y="747043"/>
            <a:ext cx="374441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Podsumowanie i wnioski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594417-7C0E-450F-88CD-7531F9EA76D0}"/>
              </a:ext>
            </a:extLst>
          </p:cNvPr>
          <p:cNvSpPr txBox="1"/>
          <p:nvPr/>
        </p:nvSpPr>
        <p:spPr>
          <a:xfrm>
            <a:off x="179937" y="2187203"/>
            <a:ext cx="9544601" cy="163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Candara" panose="020E0502030303020204" pitchFamily="34" charset="0"/>
              </a:rPr>
              <a:t>Obecna sytuacja jest kontynuacją wzrostu </a:t>
            </a:r>
            <a:r>
              <a:rPr lang="pl-PL" dirty="0" err="1">
                <a:solidFill>
                  <a:srgbClr val="0070C0"/>
                </a:solidFill>
                <a:latin typeface="Candara" panose="020E0502030303020204" pitchFamily="34" charset="0"/>
              </a:rPr>
              <a:t>zachorowań</a:t>
            </a:r>
            <a:r>
              <a:rPr lang="pl-PL" dirty="0">
                <a:solidFill>
                  <a:srgbClr val="0070C0"/>
                </a:solidFill>
                <a:latin typeface="Candara" panose="020E0502030303020204" pitchFamily="34" charset="0"/>
              </a:rPr>
              <a:t> w 2018 roku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Candara" panose="020E0502030303020204" pitchFamily="34" charset="0"/>
              </a:rPr>
              <a:t>Wzrostowi temu można zapobiec jedynie poprzez utrzymanie wysokiego, ponad 95% </a:t>
            </a:r>
            <a:r>
              <a:rPr lang="pl-PL" dirty="0" smtClean="0">
                <a:solidFill>
                  <a:srgbClr val="0070C0"/>
                </a:solidFill>
                <a:latin typeface="Candara" panose="020E0502030303020204" pitchFamily="34" charset="0"/>
              </a:rPr>
              <a:t/>
            </a:r>
            <a:br>
              <a:rPr lang="pl-PL" dirty="0" smtClean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pl-PL" dirty="0" smtClean="0">
                <a:solidFill>
                  <a:srgbClr val="0070C0"/>
                </a:solidFill>
                <a:latin typeface="Candara" panose="020E0502030303020204" pitchFamily="34" charset="0"/>
              </a:rPr>
              <a:t>odsetka </a:t>
            </a:r>
            <a:r>
              <a:rPr lang="pl-PL" dirty="0">
                <a:solidFill>
                  <a:srgbClr val="0070C0"/>
                </a:solidFill>
                <a:latin typeface="Candara" panose="020E0502030303020204" pitchFamily="34" charset="0"/>
              </a:rPr>
              <a:t>osób zaszczepionych dwiema dawkami szczepionki przeciw odrze, śwince i różyczce</a:t>
            </a:r>
            <a:r>
              <a:rPr lang="pl-PL" dirty="0" smtClean="0">
                <a:solidFill>
                  <a:srgbClr val="0070C0"/>
                </a:solidFill>
                <a:latin typeface="Candara" panose="020E0502030303020204" pitchFamily="34" charset="0"/>
              </a:rPr>
              <a:t>.</a:t>
            </a:r>
          </a:p>
          <a:p>
            <a:r>
              <a:rPr lang="pl-PL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endParaRPr lang="pl-PL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Candara" panose="020E0502030303020204" pitchFamily="34" charset="0"/>
              </a:rPr>
              <a:t>Niestety, stan zaszczepienia przeciw odrze systematycznie spada od blisko 10 lat.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2010FAA9-FA19-4079-A9E2-C189C0F46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5" y="142892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90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="" xmlns:a16="http://schemas.microsoft.com/office/drawing/2014/main" id="{A1B94CB3-E02E-406B-B89D-473FC35F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928813"/>
            <a:ext cx="5399087" cy="2246312"/>
          </a:xfrm>
          <a:custGeom>
            <a:avLst/>
            <a:gdLst>
              <a:gd name="G0" fmla="+- 15000 0 0"/>
              <a:gd name="G1" fmla="+- 624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15000"/>
              </a:lnSpc>
              <a:buClrTx/>
              <a:buFontTx/>
              <a:buNone/>
            </a:pPr>
            <a:endParaRPr lang="pl-PL" altLang="pl-PL" sz="1600" dirty="0">
              <a:latin typeface="Candara" panose="020E0502030303020204" pitchFamily="34" charset="0"/>
              <a:cs typeface="DejaVu Sans" panose="020B0603030804020204" pitchFamily="34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="" xmlns:a16="http://schemas.microsoft.com/office/drawing/2014/main" id="{B2675AFD-158A-4411-A741-15AB4933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3550"/>
            <a:ext cx="10079038" cy="125413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2DBC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5126" name="Picture 6">
            <a:extLst>
              <a:ext uri="{FF2B5EF4-FFF2-40B4-BE49-F238E27FC236}">
                <a16:creationId xmlns="" xmlns:a16="http://schemas.microsoft.com/office/drawing/2014/main" id="{A81F6084-723F-4E6A-B020-3EB71698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" y="32468"/>
            <a:ext cx="1944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592040" y="3366072"/>
            <a:ext cx="3312368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Dziękuję za uwagę </a:t>
            </a:r>
          </a:p>
          <a:p>
            <a:endParaRPr lang="pl-PL" sz="2000" b="1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r>
              <a:rPr lang="pl-PL" sz="2000" i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jbogusz@pzh.gov.pl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16ECA795-60F2-4A85-8B14-16DC9DA04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1152525"/>
            <a:ext cx="1943100" cy="3094038"/>
          </a:xfrm>
          <a:prstGeom prst="rect">
            <a:avLst/>
          </a:prstGeom>
          <a:solidFill>
            <a:srgbClr val="2DBCD3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5802CC6B-B5C0-42D1-B2E1-190198C0F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12" y="1260834"/>
            <a:ext cx="2047875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9322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83</Words>
  <Application>Microsoft Office PowerPoint</Application>
  <PresentationFormat>Niestandardowy</PresentationFormat>
  <Paragraphs>22</Paragraphs>
  <Slides>9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Bogusz Joanna</cp:lastModifiedBy>
  <cp:revision>33</cp:revision>
  <cp:lastPrinted>1601-01-01T00:00:00Z</cp:lastPrinted>
  <dcterms:created xsi:type="dcterms:W3CDTF">2018-09-14T14:25:05Z</dcterms:created>
  <dcterms:modified xsi:type="dcterms:W3CDTF">2019-11-29T09:28:39Z</dcterms:modified>
</cp:coreProperties>
</file>