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60" r:id="rId3"/>
    <p:sldId id="257" r:id="rId4"/>
    <p:sldId id="261" r:id="rId5"/>
    <p:sldId id="262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0537634408602"/>
          <c:y val="0.0815217391304348"/>
          <c:w val="0.827956989247312"/>
          <c:h val="0.823369565217391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Koszt bezpośredni</c:v>
                </c:pt>
              </c:strCache>
            </c:strRef>
          </c:tx>
          <c:spPr>
            <a:solidFill>
              <a:schemeClr val="accent1"/>
            </a:solidFill>
            <a:ln w="25422">
              <a:noFill/>
            </a:ln>
          </c:spPr>
          <c:invertIfNegative val="0"/>
          <c:dLbls>
            <c:spPr>
              <a:noFill/>
              <a:ln w="25422">
                <a:noFill/>
              </a:ln>
            </c:spPr>
            <c:txPr>
              <a:bodyPr/>
              <a:lstStyle/>
              <a:p>
                <a:pPr>
                  <a:defRPr sz="1201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100% sponsorowany</c:v>
                </c:pt>
                <c:pt idx="1">
                  <c:v>5% dopłaty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100.0</c:v>
                </c:pt>
                <c:pt idx="1">
                  <c:v>95.0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7D-49F6-9CFE-D3DB67AD858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ZUS i PIT</c:v>
                </c:pt>
              </c:strCache>
            </c:strRef>
          </c:tx>
          <c:spPr>
            <a:solidFill>
              <a:schemeClr val="accent2"/>
            </a:solidFill>
            <a:ln w="25422">
              <a:noFill/>
            </a:ln>
          </c:spPr>
          <c:invertIfNegative val="0"/>
          <c:dLbls>
            <c:dLbl>
              <c:idx val="1"/>
              <c:layout>
                <c:manualLayout>
                  <c:x val="0.00358744394618834"/>
                  <c:y val="-0.04714415231187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47D-49F6-9CFE-D3DB67AD8584}"/>
                </c:ext>
              </c:extLst>
            </c:dLbl>
            <c:spPr>
              <a:noFill/>
              <a:ln w="25422">
                <a:noFill/>
              </a:ln>
            </c:spPr>
            <c:txPr>
              <a:bodyPr/>
              <a:lstStyle/>
              <a:p>
                <a:pPr>
                  <a:defRPr sz="120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100% sponsorowany</c:v>
                </c:pt>
                <c:pt idx="1">
                  <c:v>5% dopłaty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13.82</c:v>
                </c:pt>
                <c:pt idx="1">
                  <c:v>1.66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47D-49F6-9CFE-D3DB67AD85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12711">
              <a:solidFill>
                <a:schemeClr val="bg2"/>
              </a:solidFill>
              <a:prstDash val="solid"/>
            </a:ln>
          </c:spPr>
        </c:serLines>
        <c:axId val="2081311224"/>
        <c:axId val="2081314856"/>
      </c:barChar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Koszt benefitu</c:v>
                </c:pt>
              </c:strCache>
            </c:strRef>
          </c:tx>
          <c:spPr>
            <a:ln w="28600">
              <a:noFill/>
            </a:ln>
          </c:spPr>
          <c:marker>
            <c:symbol val="none"/>
          </c:marker>
          <c:dLbls>
            <c:delete val="1"/>
          </c:dLbls>
          <c:cat>
            <c:strRef>
              <c:f>Sheet1!$B$1:$C$1</c:f>
              <c:strCache>
                <c:ptCount val="2"/>
                <c:pt idx="0">
                  <c:v>100% sponsorowany</c:v>
                </c:pt>
                <c:pt idx="1">
                  <c:v>5% dopłaty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113.82</c:v>
                </c:pt>
                <c:pt idx="1">
                  <c:v>96.66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47D-49F6-9CFE-D3DB67AD85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81311224"/>
        <c:axId val="2081314856"/>
      </c:lineChart>
      <c:catAx>
        <c:axId val="208131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11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8131485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081314856"/>
        <c:scaling>
          <c:orientation val="minMax"/>
          <c:max val="125.0"/>
          <c:min val="0.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12711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81311224"/>
        <c:crosses val="autoZero"/>
        <c:crossBetween val="between"/>
        <c:majorUnit val="25.0"/>
        <c:minorUnit val="5.0"/>
      </c:valAx>
      <c:spPr>
        <a:noFill/>
        <a:ln w="2542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3225806451613"/>
          <c:y val="0.110674242600626"/>
          <c:w val="0.825268817204301"/>
          <c:h val="0.794217114322076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Koszt bezpośredni</c:v>
                </c:pt>
              </c:strCache>
            </c:strRef>
          </c:tx>
          <c:spPr>
            <a:solidFill>
              <a:schemeClr val="accent1"/>
            </a:solidFill>
            <a:ln w="22185">
              <a:noFill/>
            </a:ln>
          </c:spPr>
          <c:invertIfNegative val="0"/>
          <c:dLbls>
            <c:spPr>
              <a:noFill/>
              <a:ln w="2218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48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100% sponsorowany</c:v>
                </c:pt>
                <c:pt idx="1">
                  <c:v>5% dopłaty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0.0</c:v>
                </c:pt>
                <c:pt idx="1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81-4774-8A0A-A08BDBF03F9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ZUS i PIT</c:v>
                </c:pt>
              </c:strCache>
            </c:strRef>
          </c:tx>
          <c:spPr>
            <a:solidFill>
              <a:schemeClr val="accent2"/>
            </a:solidFill>
            <a:ln w="22185">
              <a:noFill/>
            </a:ln>
          </c:spPr>
          <c:invertIfNegative val="0"/>
          <c:dLbls>
            <c:spPr>
              <a:noFill/>
              <a:ln w="2218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4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100% sponsorowany</c:v>
                </c:pt>
                <c:pt idx="1">
                  <c:v>5% dopłaty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20.47</c:v>
                </c:pt>
                <c:pt idx="1">
                  <c:v>11.7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81-4774-8A0A-A08BDBF03F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080443528"/>
        <c:axId val="2080439832"/>
      </c:barChar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Koszt łączny</c:v>
                </c:pt>
              </c:strCache>
            </c:strRef>
          </c:tx>
          <c:spPr>
            <a:ln w="16639">
              <a:noFill/>
            </a:ln>
          </c:spPr>
          <c:marker>
            <c:symbol val="none"/>
          </c:marker>
          <c:dLbls>
            <c:delete val="1"/>
          </c:dLbls>
          <c:cat>
            <c:strRef>
              <c:f>Sheet1!$B$1:$C$1</c:f>
              <c:strCache>
                <c:ptCount val="2"/>
                <c:pt idx="0">
                  <c:v>100% sponsorowany</c:v>
                </c:pt>
                <c:pt idx="1">
                  <c:v>5% dopłaty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20.47</c:v>
                </c:pt>
                <c:pt idx="1">
                  <c:v>16.7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F81-4774-8A0A-A08BDBF03F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80443528"/>
        <c:axId val="2080439832"/>
      </c:lineChart>
      <c:catAx>
        <c:axId val="208044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1093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04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8043983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080439832"/>
        <c:scaling>
          <c:orientation val="minMax"/>
          <c:max val="125.0"/>
          <c:min val="0.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11093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04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80443528"/>
        <c:crosses val="autoZero"/>
        <c:crossBetween val="between"/>
        <c:majorUnit val="25.0"/>
        <c:minorUnit val="5.0"/>
      </c:valAx>
      <c:spPr>
        <a:noFill/>
        <a:ln w="2218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4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1700FD-33D4-A648-9C31-FBE3314A2E4D}" type="doc">
      <dgm:prSet loTypeId="urn:microsoft.com/office/officeart/2005/8/layout/default" loCatId="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6FEEE24-126F-954D-9413-052935253838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2000" dirty="0" err="1">
              <a:latin typeface="Times New Roman"/>
              <a:cs typeface="Times New Roman"/>
            </a:rPr>
            <a:t>Wzrost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pl-PL" sz="2000" dirty="0" smtClean="0">
              <a:latin typeface="Times New Roman"/>
              <a:cs typeface="Times New Roman"/>
            </a:rPr>
            <a:t>liczby </a:t>
          </a:r>
          <a:r>
            <a:rPr lang="en-US" sz="2000" dirty="0" err="1" smtClean="0">
              <a:latin typeface="Times New Roman"/>
              <a:cs typeface="Times New Roman"/>
            </a:rPr>
            <a:t>programów</a:t>
          </a:r>
          <a:r>
            <a:rPr lang="en-US" sz="2000" dirty="0" smtClean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medycznych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sponsorowanych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przez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 smtClean="0">
              <a:latin typeface="Times New Roman"/>
              <a:cs typeface="Times New Roman"/>
            </a:rPr>
            <a:t>pracodawców</a:t>
          </a:r>
          <a:r>
            <a:rPr lang="en-US" sz="2000" dirty="0" smtClean="0">
              <a:latin typeface="Times New Roman"/>
              <a:cs typeface="Times New Roman"/>
            </a:rPr>
            <a:t> </a:t>
          </a:r>
          <a:r>
            <a:rPr lang="en-US" sz="2000" dirty="0">
              <a:latin typeface="Times New Roman"/>
              <a:cs typeface="Times New Roman"/>
            </a:rPr>
            <a:t>[2]</a:t>
          </a:r>
        </a:p>
      </dgm:t>
    </dgm:pt>
    <dgm:pt modelId="{59316091-274B-7648-9421-741BCCF4327B}" type="parTrans" cxnId="{08624BF2-5F94-4842-A3B4-F214615BF067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FA5A62AC-34A2-8344-930B-38FEFD8A8EFB}" type="sibTrans" cxnId="{08624BF2-5F94-4842-A3B4-F214615BF067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A2322B95-EBBD-6146-8064-AC3015AF08B6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err="1">
              <a:latin typeface="Times New Roman"/>
              <a:cs typeface="Times New Roman"/>
            </a:rPr>
            <a:t>Wzrost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ogólnej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liczby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abonamentów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i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ubezpieczeń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 smtClean="0">
              <a:latin typeface="Times New Roman"/>
              <a:cs typeface="Times New Roman"/>
            </a:rPr>
            <a:t>medycznych</a:t>
          </a:r>
          <a:r>
            <a:rPr lang="pl-PL" sz="2000" dirty="0" smtClean="0">
              <a:latin typeface="Times New Roman"/>
              <a:cs typeface="Times New Roman"/>
            </a:rPr>
            <a:t> – objętych ponad 2,6 mln Polaków</a:t>
          </a:r>
          <a:r>
            <a:rPr lang="en-US" sz="2000" dirty="0" smtClean="0">
              <a:latin typeface="Times New Roman"/>
              <a:cs typeface="Times New Roman"/>
            </a:rPr>
            <a:t> </a:t>
          </a:r>
          <a:r>
            <a:rPr lang="en-US" sz="2000" dirty="0">
              <a:latin typeface="Times New Roman"/>
              <a:cs typeface="Times New Roman"/>
            </a:rPr>
            <a:t>[3,4]</a:t>
          </a:r>
        </a:p>
      </dgm:t>
    </dgm:pt>
    <dgm:pt modelId="{C534F20A-8398-F745-8A0B-0350404C458A}" type="parTrans" cxnId="{FE458B15-A154-9047-AD69-906A73EABEE7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39342C2C-90CC-8C40-B4B2-89FED33FF4E4}" type="sibTrans" cxnId="{FE458B15-A154-9047-AD69-906A73EABEE7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79C1C932-BF6B-3544-861C-BFD8D5B3A360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000" dirty="0" err="1">
              <a:latin typeface="Times New Roman"/>
              <a:cs typeface="Times New Roman"/>
            </a:rPr>
            <a:t>Elektroniczne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skierowania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na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badania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Medycyny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Pracy</a:t>
          </a:r>
          <a:r>
            <a:rPr lang="en-US" sz="2000" dirty="0">
              <a:latin typeface="Times New Roman"/>
              <a:cs typeface="Times New Roman"/>
            </a:rPr>
            <a:t> [5</a:t>
          </a:r>
          <a:r>
            <a:rPr lang="en-US" sz="2000" dirty="0" smtClean="0">
              <a:latin typeface="Times New Roman"/>
              <a:cs typeface="Times New Roman"/>
            </a:rPr>
            <a:t>]</a:t>
          </a:r>
          <a:r>
            <a:rPr lang="pl-PL" sz="2000" dirty="0" smtClean="0">
              <a:latin typeface="Times New Roman"/>
              <a:cs typeface="Times New Roman"/>
            </a:rPr>
            <a:t>, rozwiązania </a:t>
          </a:r>
          <a:r>
            <a:rPr lang="pl-PL" sz="2000" dirty="0" err="1" smtClean="0">
              <a:latin typeface="Times New Roman"/>
              <a:cs typeface="Times New Roman"/>
            </a:rPr>
            <a:t>telemedyczne</a:t>
          </a:r>
          <a:r>
            <a:rPr lang="pl-PL" sz="2000" dirty="0" smtClean="0">
              <a:latin typeface="Times New Roman"/>
              <a:cs typeface="Times New Roman"/>
            </a:rPr>
            <a:t> (np. kioski </a:t>
          </a:r>
          <a:r>
            <a:rPr lang="pl-PL" sz="2000" dirty="0" err="1" smtClean="0">
              <a:latin typeface="Times New Roman"/>
              <a:cs typeface="Times New Roman"/>
            </a:rPr>
            <a:t>telemedyczne</a:t>
          </a:r>
          <a:r>
            <a:rPr lang="pl-PL" sz="2000" dirty="0" smtClean="0">
              <a:latin typeface="Times New Roman"/>
              <a:cs typeface="Times New Roman"/>
            </a:rPr>
            <a:t> [6])</a:t>
          </a:r>
          <a:endParaRPr lang="en-US" sz="2000" dirty="0">
            <a:latin typeface="Times New Roman"/>
            <a:cs typeface="Times New Roman"/>
          </a:endParaRPr>
        </a:p>
      </dgm:t>
    </dgm:pt>
    <dgm:pt modelId="{DD21DFC3-ECE0-584D-8BAA-741F14B46A2B}" type="parTrans" cxnId="{264517A0-93E3-2946-B767-5FB41530C0E8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68EDDDC9-2CEC-D248-B6F1-47670678EA01}" type="sibTrans" cxnId="{264517A0-93E3-2946-B767-5FB41530C0E8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DE73D007-3D80-964F-AE53-221733FFFEC8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2000" dirty="0" err="1">
              <a:latin typeface="Times New Roman"/>
              <a:cs typeface="Times New Roman"/>
            </a:rPr>
            <a:t>Wzrost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zaangażowania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pracodawców</a:t>
          </a:r>
          <a:r>
            <a:rPr lang="en-US" sz="2000" dirty="0">
              <a:latin typeface="Times New Roman"/>
              <a:cs typeface="Times New Roman"/>
            </a:rPr>
            <a:t> w well-being </a:t>
          </a:r>
          <a:r>
            <a:rPr lang="en-US" sz="2000" dirty="0" err="1">
              <a:latin typeface="Times New Roman"/>
              <a:cs typeface="Times New Roman"/>
            </a:rPr>
            <a:t>i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promocję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zdrowia</a:t>
          </a:r>
          <a:r>
            <a:rPr lang="en-US" sz="2000" dirty="0">
              <a:latin typeface="Times New Roman"/>
              <a:cs typeface="Times New Roman"/>
            </a:rPr>
            <a:t> w </a:t>
          </a:r>
          <a:r>
            <a:rPr lang="en-US" sz="2000" dirty="0" err="1">
              <a:latin typeface="Times New Roman"/>
              <a:cs typeface="Times New Roman"/>
            </a:rPr>
            <a:t>miejscu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err="1">
              <a:latin typeface="Times New Roman"/>
              <a:cs typeface="Times New Roman"/>
            </a:rPr>
            <a:t>pracy</a:t>
          </a:r>
          <a:r>
            <a:rPr lang="en-US" sz="2000" dirty="0">
              <a:latin typeface="Times New Roman"/>
              <a:cs typeface="Times New Roman"/>
            </a:rPr>
            <a:t> </a:t>
          </a:r>
          <a:r>
            <a:rPr lang="en-US" sz="2000" dirty="0" smtClean="0">
              <a:latin typeface="Times New Roman"/>
              <a:cs typeface="Times New Roman"/>
            </a:rPr>
            <a:t>[</a:t>
          </a:r>
          <a:r>
            <a:rPr lang="pl-PL" sz="2000" dirty="0" smtClean="0">
              <a:latin typeface="Times New Roman"/>
              <a:cs typeface="Times New Roman"/>
            </a:rPr>
            <a:t>7</a:t>
          </a:r>
          <a:r>
            <a:rPr lang="en-US" sz="2000" dirty="0" smtClean="0">
              <a:latin typeface="Times New Roman"/>
              <a:cs typeface="Times New Roman"/>
            </a:rPr>
            <a:t>, </a:t>
          </a:r>
          <a:r>
            <a:rPr lang="pl-PL" sz="2000" dirty="0" smtClean="0">
              <a:latin typeface="Times New Roman"/>
              <a:cs typeface="Times New Roman"/>
            </a:rPr>
            <a:t>8</a:t>
          </a:r>
          <a:r>
            <a:rPr lang="en-US" sz="2000" dirty="0" smtClean="0">
              <a:latin typeface="Times New Roman"/>
              <a:cs typeface="Times New Roman"/>
            </a:rPr>
            <a:t>, </a:t>
          </a:r>
          <a:r>
            <a:rPr lang="pl-PL" sz="2000" dirty="0" smtClean="0">
              <a:latin typeface="Times New Roman"/>
              <a:cs typeface="Times New Roman"/>
            </a:rPr>
            <a:t>9</a:t>
          </a:r>
          <a:r>
            <a:rPr lang="en-US" sz="2000" dirty="0" smtClean="0">
              <a:latin typeface="Times New Roman"/>
              <a:cs typeface="Times New Roman"/>
            </a:rPr>
            <a:t>, </a:t>
          </a:r>
          <a:r>
            <a:rPr lang="pl-PL" sz="2000" dirty="0" smtClean="0">
              <a:latin typeface="Times New Roman"/>
              <a:cs typeface="Times New Roman"/>
            </a:rPr>
            <a:t>10</a:t>
          </a:r>
          <a:r>
            <a:rPr lang="en-US" sz="2000" dirty="0" smtClean="0">
              <a:latin typeface="Times New Roman"/>
              <a:cs typeface="Times New Roman"/>
            </a:rPr>
            <a:t>]</a:t>
          </a:r>
          <a:endParaRPr lang="en-US" sz="2000" dirty="0">
            <a:latin typeface="Times New Roman"/>
            <a:cs typeface="Times New Roman"/>
          </a:endParaRPr>
        </a:p>
      </dgm:t>
    </dgm:pt>
    <dgm:pt modelId="{FDFF7E0A-F1FD-7542-BEF0-7079AA5E1F82}" type="parTrans" cxnId="{42B2BF4F-95FF-604C-98E9-7857E66D6DC2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06B054C0-52C5-9B40-A009-5E8F0D0DFBEF}" type="sibTrans" cxnId="{42B2BF4F-95FF-604C-98E9-7857E66D6DC2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65D34977-1C6D-3144-AB16-17EA496E7948}" type="pres">
      <dgm:prSet presAssocID="{E41700FD-33D4-A648-9C31-FBE3314A2E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F2897C-25BF-8B4F-9744-EBD057C1AC93}" type="pres">
      <dgm:prSet presAssocID="{E6FEEE24-126F-954D-9413-05293525383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D2222D-29DC-864B-A6C4-D1B41914B28B}" type="pres">
      <dgm:prSet presAssocID="{FA5A62AC-34A2-8344-930B-38FEFD8A8EFB}" presName="sibTrans" presStyleCnt="0"/>
      <dgm:spPr/>
    </dgm:pt>
    <dgm:pt modelId="{EA837CB7-8B1C-5E40-9B76-EC29E22D329A}" type="pres">
      <dgm:prSet presAssocID="{A2322B95-EBBD-6146-8064-AC3015AF08B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CED05-9FBE-7C45-A5B5-836CFA91E3D4}" type="pres">
      <dgm:prSet presAssocID="{39342C2C-90CC-8C40-B4B2-89FED33FF4E4}" presName="sibTrans" presStyleCnt="0"/>
      <dgm:spPr/>
    </dgm:pt>
    <dgm:pt modelId="{E84B411B-8BAE-9B45-9BCD-B92E01CA2A66}" type="pres">
      <dgm:prSet presAssocID="{79C1C932-BF6B-3544-861C-BFD8D5B3A36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B57A6A-7B08-E845-8F0A-A99AECEB6B7A}" type="pres">
      <dgm:prSet presAssocID="{68EDDDC9-2CEC-D248-B6F1-47670678EA01}" presName="sibTrans" presStyleCnt="0"/>
      <dgm:spPr/>
    </dgm:pt>
    <dgm:pt modelId="{DC0B79DE-0F34-F142-B151-EE0E4089B7DE}" type="pres">
      <dgm:prSet presAssocID="{DE73D007-3D80-964F-AE53-221733FFFEC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9124C6-A019-F243-9089-7478840EEC71}" type="presOf" srcId="{79C1C932-BF6B-3544-861C-BFD8D5B3A360}" destId="{E84B411B-8BAE-9B45-9BCD-B92E01CA2A66}" srcOrd="0" destOrd="0" presId="urn:microsoft.com/office/officeart/2005/8/layout/default"/>
    <dgm:cxn modelId="{F1463AC1-DFD9-1840-81D9-B2D48E0B7B0D}" type="presOf" srcId="{DE73D007-3D80-964F-AE53-221733FFFEC8}" destId="{DC0B79DE-0F34-F142-B151-EE0E4089B7DE}" srcOrd="0" destOrd="0" presId="urn:microsoft.com/office/officeart/2005/8/layout/default"/>
    <dgm:cxn modelId="{264517A0-93E3-2946-B767-5FB41530C0E8}" srcId="{E41700FD-33D4-A648-9C31-FBE3314A2E4D}" destId="{79C1C932-BF6B-3544-861C-BFD8D5B3A360}" srcOrd="2" destOrd="0" parTransId="{DD21DFC3-ECE0-584D-8BAA-741F14B46A2B}" sibTransId="{68EDDDC9-2CEC-D248-B6F1-47670678EA01}"/>
    <dgm:cxn modelId="{C3913313-DB74-B046-BE2D-527AA8F6A287}" type="presOf" srcId="{E41700FD-33D4-A648-9C31-FBE3314A2E4D}" destId="{65D34977-1C6D-3144-AB16-17EA496E7948}" srcOrd="0" destOrd="0" presId="urn:microsoft.com/office/officeart/2005/8/layout/default"/>
    <dgm:cxn modelId="{D199CF58-C6EB-F546-9295-49D59667652B}" type="presOf" srcId="{A2322B95-EBBD-6146-8064-AC3015AF08B6}" destId="{EA837CB7-8B1C-5E40-9B76-EC29E22D329A}" srcOrd="0" destOrd="0" presId="urn:microsoft.com/office/officeart/2005/8/layout/default"/>
    <dgm:cxn modelId="{9FF7A6BA-FE53-4A46-8BBE-136E9EB71947}" type="presOf" srcId="{E6FEEE24-126F-954D-9413-052935253838}" destId="{53F2897C-25BF-8B4F-9744-EBD057C1AC93}" srcOrd="0" destOrd="0" presId="urn:microsoft.com/office/officeart/2005/8/layout/default"/>
    <dgm:cxn modelId="{FE458B15-A154-9047-AD69-906A73EABEE7}" srcId="{E41700FD-33D4-A648-9C31-FBE3314A2E4D}" destId="{A2322B95-EBBD-6146-8064-AC3015AF08B6}" srcOrd="1" destOrd="0" parTransId="{C534F20A-8398-F745-8A0B-0350404C458A}" sibTransId="{39342C2C-90CC-8C40-B4B2-89FED33FF4E4}"/>
    <dgm:cxn modelId="{08624BF2-5F94-4842-A3B4-F214615BF067}" srcId="{E41700FD-33D4-A648-9C31-FBE3314A2E4D}" destId="{E6FEEE24-126F-954D-9413-052935253838}" srcOrd="0" destOrd="0" parTransId="{59316091-274B-7648-9421-741BCCF4327B}" sibTransId="{FA5A62AC-34A2-8344-930B-38FEFD8A8EFB}"/>
    <dgm:cxn modelId="{42B2BF4F-95FF-604C-98E9-7857E66D6DC2}" srcId="{E41700FD-33D4-A648-9C31-FBE3314A2E4D}" destId="{DE73D007-3D80-964F-AE53-221733FFFEC8}" srcOrd="3" destOrd="0" parTransId="{FDFF7E0A-F1FD-7542-BEF0-7079AA5E1F82}" sibTransId="{06B054C0-52C5-9B40-A009-5E8F0D0DFBEF}"/>
    <dgm:cxn modelId="{9D83CA41-B03C-214E-99F5-54E0A7917C7B}" type="presParOf" srcId="{65D34977-1C6D-3144-AB16-17EA496E7948}" destId="{53F2897C-25BF-8B4F-9744-EBD057C1AC93}" srcOrd="0" destOrd="0" presId="urn:microsoft.com/office/officeart/2005/8/layout/default"/>
    <dgm:cxn modelId="{9742355D-67EB-CE46-83E2-6A9E24C645A8}" type="presParOf" srcId="{65D34977-1C6D-3144-AB16-17EA496E7948}" destId="{3FD2222D-29DC-864B-A6C4-D1B41914B28B}" srcOrd="1" destOrd="0" presId="urn:microsoft.com/office/officeart/2005/8/layout/default"/>
    <dgm:cxn modelId="{E5490A74-E9FC-7C49-98BA-57A75579EF08}" type="presParOf" srcId="{65D34977-1C6D-3144-AB16-17EA496E7948}" destId="{EA837CB7-8B1C-5E40-9B76-EC29E22D329A}" srcOrd="2" destOrd="0" presId="urn:microsoft.com/office/officeart/2005/8/layout/default"/>
    <dgm:cxn modelId="{68430FB9-EB3E-0A47-BD16-880452C32A5B}" type="presParOf" srcId="{65D34977-1C6D-3144-AB16-17EA496E7948}" destId="{C90CED05-9FBE-7C45-A5B5-836CFA91E3D4}" srcOrd="3" destOrd="0" presId="urn:microsoft.com/office/officeart/2005/8/layout/default"/>
    <dgm:cxn modelId="{C3C7CA62-E17D-6E4A-8515-35BF489777FB}" type="presParOf" srcId="{65D34977-1C6D-3144-AB16-17EA496E7948}" destId="{E84B411B-8BAE-9B45-9BCD-B92E01CA2A66}" srcOrd="4" destOrd="0" presId="urn:microsoft.com/office/officeart/2005/8/layout/default"/>
    <dgm:cxn modelId="{2C785F46-BC6C-FE4E-85AD-BE95277A58D1}" type="presParOf" srcId="{65D34977-1C6D-3144-AB16-17EA496E7948}" destId="{B4B57A6A-7B08-E845-8F0A-A99AECEB6B7A}" srcOrd="5" destOrd="0" presId="urn:microsoft.com/office/officeart/2005/8/layout/default"/>
    <dgm:cxn modelId="{6E0178CA-69E1-474D-B8F7-78F49847A789}" type="presParOf" srcId="{65D34977-1C6D-3144-AB16-17EA496E7948}" destId="{DC0B79DE-0F34-F142-B151-EE0E4089B7D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B8B1E4-70D2-1C4C-BCD2-F2F21D4D2D9E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5C664E-3601-1742-A4E6-22F4CC8AADC5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1800" dirty="0" err="1">
              <a:latin typeface="Times New Roman"/>
              <a:cs typeface="Times New Roman"/>
            </a:rPr>
            <a:t>rosnący</a:t>
          </a:r>
          <a:r>
            <a:rPr lang="en-US" sz="1800" dirty="0">
              <a:latin typeface="Times New Roman"/>
              <a:cs typeface="Times New Roman"/>
            </a:rPr>
            <a:t> </a:t>
          </a:r>
          <a:r>
            <a:rPr lang="en-US" sz="1800" dirty="0" err="1">
              <a:latin typeface="Times New Roman"/>
              <a:cs typeface="Times New Roman"/>
            </a:rPr>
            <a:t>popyt</a:t>
          </a:r>
          <a:r>
            <a:rPr lang="en-US" sz="1800" dirty="0">
              <a:latin typeface="Times New Roman"/>
              <a:cs typeface="Times New Roman"/>
            </a:rPr>
            <a:t> </a:t>
          </a:r>
          <a:r>
            <a:rPr lang="en-US" sz="1800" dirty="0" err="1">
              <a:latin typeface="Times New Roman"/>
              <a:cs typeface="Times New Roman"/>
            </a:rPr>
            <a:t>i</a:t>
          </a:r>
          <a:r>
            <a:rPr lang="en-US" sz="1800" dirty="0">
              <a:latin typeface="Times New Roman"/>
              <a:cs typeface="Times New Roman"/>
            </a:rPr>
            <a:t> </a:t>
          </a:r>
          <a:r>
            <a:rPr lang="en-US" sz="1800" dirty="0" err="1">
              <a:latin typeface="Times New Roman"/>
              <a:cs typeface="Times New Roman"/>
            </a:rPr>
            <a:t>problemy</a:t>
          </a:r>
          <a:r>
            <a:rPr lang="en-US" sz="1800" dirty="0">
              <a:latin typeface="Times New Roman"/>
              <a:cs typeface="Times New Roman"/>
            </a:rPr>
            <a:t> z </a:t>
          </a:r>
          <a:r>
            <a:rPr lang="en-US" sz="1800" dirty="0" err="1">
              <a:latin typeface="Times New Roman"/>
              <a:cs typeface="Times New Roman"/>
            </a:rPr>
            <a:t>dostępnością</a:t>
          </a:r>
          <a:r>
            <a:rPr lang="en-US" sz="1800" dirty="0">
              <a:latin typeface="Times New Roman"/>
              <a:cs typeface="Times New Roman"/>
            </a:rPr>
            <a:t> </a:t>
          </a:r>
          <a:r>
            <a:rPr lang="pl-PL" sz="1800" dirty="0" smtClean="0">
              <a:latin typeface="Times New Roman"/>
              <a:cs typeface="Times New Roman"/>
            </a:rPr>
            <a:t>w ramach prywatnych pakietów medycznych</a:t>
          </a:r>
          <a:endParaRPr lang="en-US" sz="1800" dirty="0">
            <a:latin typeface="Times New Roman"/>
            <a:cs typeface="Times New Roman"/>
          </a:endParaRPr>
        </a:p>
      </dgm:t>
    </dgm:pt>
    <dgm:pt modelId="{FC82B310-5AE0-1741-9257-AD6086CD67BD}" type="parTrans" cxnId="{3894C0C1-A8E7-D24B-8C8F-93B635A2DA2A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CF93E17C-80CE-BD47-A99B-7A1535024361}" type="sibTrans" cxnId="{3894C0C1-A8E7-D24B-8C8F-93B635A2DA2A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979716CA-AE76-C94E-9393-9174E044EAF1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800" dirty="0" err="1">
              <a:latin typeface="Times New Roman"/>
              <a:cs typeface="Times New Roman"/>
            </a:rPr>
            <a:t>wzrot</a:t>
          </a:r>
          <a:r>
            <a:rPr lang="en-US" sz="1800" dirty="0">
              <a:latin typeface="Times New Roman"/>
              <a:cs typeface="Times New Roman"/>
            </a:rPr>
            <a:t> </a:t>
          </a:r>
          <a:r>
            <a:rPr lang="en-US" sz="1800" dirty="0" err="1" smtClean="0">
              <a:latin typeface="Times New Roman"/>
              <a:cs typeface="Times New Roman"/>
            </a:rPr>
            <a:t>wynagrodzeń</a:t>
          </a:r>
          <a:r>
            <a:rPr lang="pl-PL" sz="1800" dirty="0" smtClean="0">
              <a:latin typeface="Times New Roman"/>
              <a:cs typeface="Times New Roman"/>
            </a:rPr>
            <a:t> i kosztów, a co za tym idzie</a:t>
          </a:r>
          <a:r>
            <a:rPr lang="en-US" sz="1800" dirty="0" smtClean="0">
              <a:latin typeface="Times New Roman"/>
              <a:cs typeface="Times New Roman"/>
            </a:rPr>
            <a:t> </a:t>
          </a:r>
          <a:r>
            <a:rPr lang="en-US" sz="1800" dirty="0" err="1">
              <a:latin typeface="Times New Roman"/>
              <a:cs typeface="Times New Roman"/>
            </a:rPr>
            <a:t>podwyżki</a:t>
          </a:r>
          <a:r>
            <a:rPr lang="en-US" sz="1800" dirty="0">
              <a:latin typeface="Times New Roman"/>
              <a:cs typeface="Times New Roman"/>
            </a:rPr>
            <a:t> </a:t>
          </a:r>
          <a:r>
            <a:rPr lang="en-US" sz="1800" dirty="0" err="1">
              <a:latin typeface="Times New Roman"/>
              <a:cs typeface="Times New Roman"/>
            </a:rPr>
            <a:t>cen</a:t>
          </a:r>
          <a:r>
            <a:rPr lang="en-US" sz="1800" dirty="0">
              <a:latin typeface="Times New Roman"/>
              <a:cs typeface="Times New Roman"/>
            </a:rPr>
            <a:t> </a:t>
          </a:r>
          <a:r>
            <a:rPr lang="en-US" sz="1800" dirty="0" err="1">
              <a:latin typeface="Times New Roman"/>
              <a:cs typeface="Times New Roman"/>
            </a:rPr>
            <a:t>pakietów</a:t>
          </a:r>
          <a:r>
            <a:rPr lang="en-US" sz="1800" dirty="0">
              <a:latin typeface="Times New Roman"/>
              <a:cs typeface="Times New Roman"/>
            </a:rPr>
            <a:t> </a:t>
          </a:r>
          <a:r>
            <a:rPr lang="en-US" sz="1800" dirty="0" err="1">
              <a:latin typeface="Times New Roman"/>
              <a:cs typeface="Times New Roman"/>
            </a:rPr>
            <a:t>medycznych</a:t>
          </a:r>
          <a:r>
            <a:rPr lang="en-US" sz="1800" dirty="0">
              <a:latin typeface="Times New Roman"/>
              <a:cs typeface="Times New Roman"/>
            </a:rPr>
            <a:t> [</a:t>
          </a:r>
          <a:r>
            <a:rPr lang="en-US" sz="1800" dirty="0" smtClean="0">
              <a:latin typeface="Times New Roman"/>
              <a:cs typeface="Times New Roman"/>
            </a:rPr>
            <a:t>1</a:t>
          </a:r>
          <a:r>
            <a:rPr lang="pl-PL" sz="1800" dirty="0" smtClean="0">
              <a:latin typeface="Times New Roman"/>
              <a:cs typeface="Times New Roman"/>
            </a:rPr>
            <a:t>3</a:t>
          </a:r>
          <a:r>
            <a:rPr lang="en-US" sz="1800" dirty="0" smtClean="0">
              <a:latin typeface="Times New Roman"/>
              <a:cs typeface="Times New Roman"/>
            </a:rPr>
            <a:t>]</a:t>
          </a:r>
          <a:endParaRPr lang="en-US" sz="1800" dirty="0">
            <a:latin typeface="Times New Roman"/>
            <a:cs typeface="Times New Roman"/>
          </a:endParaRPr>
        </a:p>
      </dgm:t>
    </dgm:pt>
    <dgm:pt modelId="{3B326664-D2F2-CD46-81BE-59F3184A6231}" type="parTrans" cxnId="{6A3379DE-7046-5445-A4B5-35F17A59FE33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05E6C9AB-7A71-DF47-B843-E140713813DF}" type="sibTrans" cxnId="{6A3379DE-7046-5445-A4B5-35F17A59FE33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0D7045FE-41C4-E643-8EDB-789FDA571DF2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sz="1800" dirty="0" smtClean="0">
              <a:latin typeface="Times New Roman"/>
              <a:cs typeface="Times New Roman"/>
            </a:rPr>
            <a:t>brak zachęt fiskalnych (oprócz zwolnienia z VAT)</a:t>
          </a:r>
          <a:endParaRPr lang="en-US" sz="1800" dirty="0">
            <a:latin typeface="Times New Roman"/>
            <a:cs typeface="Times New Roman"/>
          </a:endParaRPr>
        </a:p>
      </dgm:t>
    </dgm:pt>
    <dgm:pt modelId="{4E6F3F19-620E-5F4A-8824-042330808520}" type="parTrans" cxnId="{05FC162C-92F6-9647-8A8D-4385A7BED3B6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564C7989-9C72-F042-A014-AD965556C610}" type="sibTrans" cxnId="{05FC162C-92F6-9647-8A8D-4385A7BED3B6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E00401CA-7E23-BF45-80B2-7A849A01F92C}">
      <dgm:prSet phldrT="[Text]" custT="1"/>
      <dgm:spPr>
        <a:solidFill>
          <a:schemeClr val="accent3"/>
        </a:solidFill>
      </dgm:spPr>
      <dgm:t>
        <a:bodyPr/>
        <a:lstStyle/>
        <a:p>
          <a:r>
            <a:rPr lang="pl-PL" sz="1800" dirty="0" smtClean="0">
              <a:latin typeface="Times New Roman"/>
              <a:cs typeface="Times New Roman"/>
            </a:rPr>
            <a:t>przegląd </a:t>
          </a:r>
          <a:r>
            <a:rPr lang="pl-PL" sz="1800" dirty="0" err="1" smtClean="0">
              <a:latin typeface="Times New Roman"/>
              <a:cs typeface="Times New Roman"/>
            </a:rPr>
            <a:t>narażeń</a:t>
          </a:r>
          <a:r>
            <a:rPr lang="pl-PL" sz="1800" dirty="0" smtClean="0">
              <a:latin typeface="Times New Roman"/>
              <a:cs typeface="Times New Roman"/>
            </a:rPr>
            <a:t> środowiskowych, brak zmian w ustawie od 20 lat</a:t>
          </a:r>
          <a:endParaRPr lang="en-US" sz="1800" dirty="0">
            <a:latin typeface="Times New Roman"/>
            <a:cs typeface="Times New Roman"/>
          </a:endParaRPr>
        </a:p>
      </dgm:t>
    </dgm:pt>
    <dgm:pt modelId="{8343700F-2754-AC45-9658-321C6FA6D027}" type="parTrans" cxnId="{90615837-0D22-9A4A-A953-520E0228F898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2DBD8A5C-DE93-D74C-905A-690D5F6A7D7F}" type="sibTrans" cxnId="{90615837-0D22-9A4A-A953-520E0228F898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1CC4E31E-9C5B-F644-A479-6245C8A43E52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800" dirty="0" err="1">
              <a:latin typeface="Times New Roman"/>
              <a:cs typeface="Times New Roman"/>
            </a:rPr>
            <a:t>nowe</a:t>
          </a:r>
          <a:r>
            <a:rPr lang="en-US" sz="1800" dirty="0">
              <a:latin typeface="Times New Roman"/>
              <a:cs typeface="Times New Roman"/>
            </a:rPr>
            <a:t> </a:t>
          </a:r>
          <a:r>
            <a:rPr lang="en-US" sz="1800" dirty="0" err="1">
              <a:latin typeface="Times New Roman"/>
              <a:cs typeface="Times New Roman"/>
            </a:rPr>
            <a:t>choroby</a:t>
          </a:r>
          <a:r>
            <a:rPr lang="en-US" sz="1800" dirty="0">
              <a:latin typeface="Times New Roman"/>
              <a:cs typeface="Times New Roman"/>
            </a:rPr>
            <a:t> </a:t>
          </a:r>
          <a:r>
            <a:rPr lang="en-US" sz="1800" dirty="0" err="1">
              <a:latin typeface="Times New Roman"/>
              <a:cs typeface="Times New Roman"/>
            </a:rPr>
            <a:t>i</a:t>
          </a:r>
          <a:r>
            <a:rPr lang="en-US" sz="1800" dirty="0">
              <a:latin typeface="Times New Roman"/>
              <a:cs typeface="Times New Roman"/>
            </a:rPr>
            <a:t> </a:t>
          </a:r>
          <a:r>
            <a:rPr lang="en-US" sz="1800" dirty="0" err="1">
              <a:latin typeface="Times New Roman"/>
              <a:cs typeface="Times New Roman"/>
            </a:rPr>
            <a:t>dolegliwości</a:t>
          </a:r>
          <a:r>
            <a:rPr lang="en-US" sz="1800" dirty="0">
              <a:latin typeface="Times New Roman"/>
              <a:cs typeface="Times New Roman"/>
            </a:rPr>
            <a:t>: </a:t>
          </a:r>
          <a:r>
            <a:rPr lang="en-US" sz="1800" dirty="0" err="1">
              <a:latin typeface="Times New Roman"/>
              <a:cs typeface="Times New Roman"/>
            </a:rPr>
            <a:t>wypalenie</a:t>
          </a:r>
          <a:r>
            <a:rPr lang="en-US" sz="1800" dirty="0">
              <a:latin typeface="Times New Roman"/>
              <a:cs typeface="Times New Roman"/>
            </a:rPr>
            <a:t> </a:t>
          </a:r>
          <a:r>
            <a:rPr lang="en-US" sz="1800" dirty="0" err="1">
              <a:latin typeface="Times New Roman"/>
              <a:cs typeface="Times New Roman"/>
            </a:rPr>
            <a:t>zawodowe</a:t>
          </a:r>
          <a:r>
            <a:rPr lang="en-US" sz="1800" dirty="0">
              <a:latin typeface="Times New Roman"/>
              <a:cs typeface="Times New Roman"/>
            </a:rPr>
            <a:t> </a:t>
          </a:r>
          <a:r>
            <a:rPr lang="en-US" sz="1800" dirty="0" err="1">
              <a:latin typeface="Times New Roman"/>
              <a:cs typeface="Times New Roman"/>
            </a:rPr>
            <a:t>na</a:t>
          </a:r>
          <a:r>
            <a:rPr lang="en-US" sz="1800" dirty="0">
              <a:latin typeface="Times New Roman"/>
              <a:cs typeface="Times New Roman"/>
            </a:rPr>
            <a:t> </a:t>
          </a:r>
          <a:r>
            <a:rPr lang="en-US" sz="1800" dirty="0" err="1">
              <a:latin typeface="Times New Roman"/>
              <a:cs typeface="Times New Roman"/>
            </a:rPr>
            <a:t>liście</a:t>
          </a:r>
          <a:r>
            <a:rPr lang="en-US" sz="1800" dirty="0">
              <a:latin typeface="Times New Roman"/>
              <a:cs typeface="Times New Roman"/>
            </a:rPr>
            <a:t> </a:t>
          </a:r>
          <a:r>
            <a:rPr lang="pl-PL" sz="1800" dirty="0" smtClean="0">
              <a:latin typeface="Times New Roman"/>
              <a:cs typeface="Times New Roman"/>
            </a:rPr>
            <a:t/>
          </a:r>
          <a:br>
            <a:rPr lang="pl-PL" sz="1800" dirty="0" smtClean="0">
              <a:latin typeface="Times New Roman"/>
              <a:cs typeface="Times New Roman"/>
            </a:rPr>
          </a:br>
          <a:r>
            <a:rPr lang="pl-PL" sz="1800" dirty="0" smtClean="0">
              <a:latin typeface="Times New Roman"/>
              <a:cs typeface="Times New Roman"/>
            </a:rPr>
            <a:t>ICD-11</a:t>
          </a:r>
          <a:r>
            <a:rPr lang="en-US" sz="1800" dirty="0" smtClean="0">
              <a:latin typeface="Times New Roman"/>
              <a:cs typeface="Times New Roman"/>
            </a:rPr>
            <a:t> </a:t>
          </a:r>
          <a:r>
            <a:rPr lang="pl-PL" sz="1800" dirty="0" smtClean="0">
              <a:latin typeface="Times New Roman"/>
              <a:cs typeface="Times New Roman"/>
            </a:rPr>
            <a:t>[14]</a:t>
          </a:r>
          <a:endParaRPr lang="en-US" sz="1800" dirty="0">
            <a:latin typeface="Times New Roman"/>
            <a:cs typeface="Times New Roman"/>
          </a:endParaRPr>
        </a:p>
      </dgm:t>
    </dgm:pt>
    <dgm:pt modelId="{DFAF0A9B-5997-C24B-A206-03B1A91AEEB6}" type="parTrans" cxnId="{2B76C9C3-344F-8948-AE21-E890177E7510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059DB220-B756-5849-BB0B-A3A7D49A7756}" type="sibTrans" cxnId="{2B76C9C3-344F-8948-AE21-E890177E7510}">
      <dgm:prSet/>
      <dgm:spPr/>
      <dgm:t>
        <a:bodyPr/>
        <a:lstStyle/>
        <a:p>
          <a:endParaRPr lang="en-US" sz="2000">
            <a:latin typeface="Times New Roman"/>
            <a:cs typeface="Times New Roman"/>
          </a:endParaRPr>
        </a:p>
      </dgm:t>
    </dgm:pt>
    <dgm:pt modelId="{C1F6BC90-85A8-44E4-A31F-76488BD3B097}">
      <dgm:prSet phldrT="[Text]" custT="1"/>
      <dgm:spPr>
        <a:solidFill>
          <a:schemeClr val="accent6"/>
        </a:solidFill>
      </dgm:spPr>
      <dgm:t>
        <a:bodyPr/>
        <a:lstStyle/>
        <a:p>
          <a:r>
            <a:rPr lang="pl-PL" sz="1800" dirty="0" smtClean="0">
              <a:latin typeface="Times New Roman"/>
              <a:cs typeface="Times New Roman"/>
            </a:rPr>
            <a:t>pracownicy z zagranicy – koordynacja badań, lekarze anglojęzyczni [15]</a:t>
          </a:r>
          <a:endParaRPr lang="en-US" sz="1800" dirty="0">
            <a:latin typeface="Times New Roman"/>
            <a:cs typeface="Times New Roman"/>
          </a:endParaRPr>
        </a:p>
      </dgm:t>
    </dgm:pt>
    <dgm:pt modelId="{6F203B69-76F7-4CEB-AB45-BD2F9AA7E3B2}" type="parTrans" cxnId="{DD0A8B34-8758-4336-B371-3BDD634D73C9}">
      <dgm:prSet/>
      <dgm:spPr/>
      <dgm:t>
        <a:bodyPr/>
        <a:lstStyle/>
        <a:p>
          <a:endParaRPr lang="en-US"/>
        </a:p>
      </dgm:t>
    </dgm:pt>
    <dgm:pt modelId="{F27EBF39-39DB-439F-97DE-5571255699E3}" type="sibTrans" cxnId="{DD0A8B34-8758-4336-B371-3BDD634D73C9}">
      <dgm:prSet/>
      <dgm:spPr/>
      <dgm:t>
        <a:bodyPr/>
        <a:lstStyle/>
        <a:p>
          <a:endParaRPr lang="en-US"/>
        </a:p>
      </dgm:t>
    </dgm:pt>
    <dgm:pt modelId="{AA5C99E5-91B0-FC41-9B21-C8F9F4E95EDA}" type="pres">
      <dgm:prSet presAssocID="{B4B8B1E4-70D2-1C4C-BCD2-F2F21D4D2D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68622E-BE6B-CC49-B63B-AAEB24C828DF}" type="pres">
      <dgm:prSet presAssocID="{A65C664E-3601-1742-A4E6-22F4CC8AADC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8CCE0-FD8C-4042-B7CC-F1869E3E3FDE}" type="pres">
      <dgm:prSet presAssocID="{CF93E17C-80CE-BD47-A99B-7A1535024361}" presName="sibTrans" presStyleCnt="0"/>
      <dgm:spPr/>
    </dgm:pt>
    <dgm:pt modelId="{3C74129B-D417-A640-9096-B4FDD26BE02A}" type="pres">
      <dgm:prSet presAssocID="{979716CA-AE76-C94E-9393-9174E044EAF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5C7F3-B617-0740-B4E8-8DB222F9B102}" type="pres">
      <dgm:prSet presAssocID="{05E6C9AB-7A71-DF47-B843-E140713813DF}" presName="sibTrans" presStyleCnt="0"/>
      <dgm:spPr/>
    </dgm:pt>
    <dgm:pt modelId="{9BBF7BA1-F6FF-A841-822C-FD4A4AC8E1B1}" type="pres">
      <dgm:prSet presAssocID="{0D7045FE-41C4-E643-8EDB-789FDA571DF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667DB7-E784-0343-B282-25E93DFF1FD5}" type="pres">
      <dgm:prSet presAssocID="{564C7989-9C72-F042-A014-AD965556C610}" presName="sibTrans" presStyleCnt="0"/>
      <dgm:spPr/>
    </dgm:pt>
    <dgm:pt modelId="{FD26E5C5-CC5B-A54F-9313-1BAE2F6941F4}" type="pres">
      <dgm:prSet presAssocID="{E00401CA-7E23-BF45-80B2-7A849A01F92C}" presName="node" presStyleLbl="node1" presStyleIdx="3" presStyleCnt="6" custLinFactNeighborX="-55000" custLinFactNeighborY="-1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976B19-CB82-CA41-865B-9B65C40942E6}" type="pres">
      <dgm:prSet presAssocID="{2DBD8A5C-DE93-D74C-905A-690D5F6A7D7F}" presName="sibTrans" presStyleCnt="0"/>
      <dgm:spPr/>
    </dgm:pt>
    <dgm:pt modelId="{951EC755-AD3F-4A49-AE62-DDA3564D7CD6}" type="pres">
      <dgm:prSet presAssocID="{1CC4E31E-9C5B-F644-A479-6245C8A43E52}" presName="node" presStyleLbl="node1" presStyleIdx="4" presStyleCnt="6" custLinFactNeighborX="-585" custLinFactNeighborY="-2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01810-FC3A-4483-9A31-101A8D95A579}" type="pres">
      <dgm:prSet presAssocID="{059DB220-B756-5849-BB0B-A3A7D49A7756}" presName="sibTrans" presStyleCnt="0"/>
      <dgm:spPr/>
    </dgm:pt>
    <dgm:pt modelId="{5F2AB8F6-739D-4FEC-B768-20169EA6A3F0}" type="pres">
      <dgm:prSet presAssocID="{C1F6BC90-85A8-44E4-A31F-76488BD3B097}" presName="node" presStyleLbl="node1" presStyleIdx="5" presStyleCnt="6" custLinFactNeighborX="0" custLinFactNeighborY="-22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FF8043-969B-9B41-9584-5E3D4395BC48}" type="presOf" srcId="{1CC4E31E-9C5B-F644-A479-6245C8A43E52}" destId="{951EC755-AD3F-4A49-AE62-DDA3564D7CD6}" srcOrd="0" destOrd="0" presId="urn:microsoft.com/office/officeart/2005/8/layout/default"/>
    <dgm:cxn modelId="{0BDD3AE3-9E5A-3C40-B4D8-DECFFD52A38C}" type="presOf" srcId="{0D7045FE-41C4-E643-8EDB-789FDA571DF2}" destId="{9BBF7BA1-F6FF-A841-822C-FD4A4AC8E1B1}" srcOrd="0" destOrd="0" presId="urn:microsoft.com/office/officeart/2005/8/layout/default"/>
    <dgm:cxn modelId="{2B76C9C3-344F-8948-AE21-E890177E7510}" srcId="{B4B8B1E4-70D2-1C4C-BCD2-F2F21D4D2D9E}" destId="{1CC4E31E-9C5B-F644-A479-6245C8A43E52}" srcOrd="4" destOrd="0" parTransId="{DFAF0A9B-5997-C24B-A206-03B1A91AEEB6}" sibTransId="{059DB220-B756-5849-BB0B-A3A7D49A7756}"/>
    <dgm:cxn modelId="{63EC81A1-A471-5941-9882-CD192DE1A157}" type="presOf" srcId="{E00401CA-7E23-BF45-80B2-7A849A01F92C}" destId="{FD26E5C5-CC5B-A54F-9313-1BAE2F6941F4}" srcOrd="0" destOrd="0" presId="urn:microsoft.com/office/officeart/2005/8/layout/default"/>
    <dgm:cxn modelId="{1FC9B5FB-5651-4398-BFE3-EB806400DC06}" type="presOf" srcId="{C1F6BC90-85A8-44E4-A31F-76488BD3B097}" destId="{5F2AB8F6-739D-4FEC-B768-20169EA6A3F0}" srcOrd="0" destOrd="0" presId="urn:microsoft.com/office/officeart/2005/8/layout/default"/>
    <dgm:cxn modelId="{90615837-0D22-9A4A-A953-520E0228F898}" srcId="{B4B8B1E4-70D2-1C4C-BCD2-F2F21D4D2D9E}" destId="{E00401CA-7E23-BF45-80B2-7A849A01F92C}" srcOrd="3" destOrd="0" parTransId="{8343700F-2754-AC45-9658-321C6FA6D027}" sibTransId="{2DBD8A5C-DE93-D74C-905A-690D5F6A7D7F}"/>
    <dgm:cxn modelId="{05FC162C-92F6-9647-8A8D-4385A7BED3B6}" srcId="{B4B8B1E4-70D2-1C4C-BCD2-F2F21D4D2D9E}" destId="{0D7045FE-41C4-E643-8EDB-789FDA571DF2}" srcOrd="2" destOrd="0" parTransId="{4E6F3F19-620E-5F4A-8824-042330808520}" sibTransId="{564C7989-9C72-F042-A014-AD965556C610}"/>
    <dgm:cxn modelId="{DD0A8B34-8758-4336-B371-3BDD634D73C9}" srcId="{B4B8B1E4-70D2-1C4C-BCD2-F2F21D4D2D9E}" destId="{C1F6BC90-85A8-44E4-A31F-76488BD3B097}" srcOrd="5" destOrd="0" parTransId="{6F203B69-76F7-4CEB-AB45-BD2F9AA7E3B2}" sibTransId="{F27EBF39-39DB-439F-97DE-5571255699E3}"/>
    <dgm:cxn modelId="{6A3379DE-7046-5445-A4B5-35F17A59FE33}" srcId="{B4B8B1E4-70D2-1C4C-BCD2-F2F21D4D2D9E}" destId="{979716CA-AE76-C94E-9393-9174E044EAF1}" srcOrd="1" destOrd="0" parTransId="{3B326664-D2F2-CD46-81BE-59F3184A6231}" sibTransId="{05E6C9AB-7A71-DF47-B843-E140713813DF}"/>
    <dgm:cxn modelId="{44DEEE23-0E23-5F47-B55E-898CF0DA107D}" type="presOf" srcId="{979716CA-AE76-C94E-9393-9174E044EAF1}" destId="{3C74129B-D417-A640-9096-B4FDD26BE02A}" srcOrd="0" destOrd="0" presId="urn:microsoft.com/office/officeart/2005/8/layout/default"/>
    <dgm:cxn modelId="{B07E69CB-DDB6-3146-8687-9453596F902C}" type="presOf" srcId="{B4B8B1E4-70D2-1C4C-BCD2-F2F21D4D2D9E}" destId="{AA5C99E5-91B0-FC41-9B21-C8F9F4E95EDA}" srcOrd="0" destOrd="0" presId="urn:microsoft.com/office/officeart/2005/8/layout/default"/>
    <dgm:cxn modelId="{3894C0C1-A8E7-D24B-8C8F-93B635A2DA2A}" srcId="{B4B8B1E4-70D2-1C4C-BCD2-F2F21D4D2D9E}" destId="{A65C664E-3601-1742-A4E6-22F4CC8AADC5}" srcOrd="0" destOrd="0" parTransId="{FC82B310-5AE0-1741-9257-AD6086CD67BD}" sibTransId="{CF93E17C-80CE-BD47-A99B-7A1535024361}"/>
    <dgm:cxn modelId="{80EDE4BA-68AA-0849-BF2C-8C4642C4AC52}" type="presOf" srcId="{A65C664E-3601-1742-A4E6-22F4CC8AADC5}" destId="{1A68622E-BE6B-CC49-B63B-AAEB24C828DF}" srcOrd="0" destOrd="0" presId="urn:microsoft.com/office/officeart/2005/8/layout/default"/>
    <dgm:cxn modelId="{75741A8F-BBA4-7542-9CD3-56FC6B548169}" type="presParOf" srcId="{AA5C99E5-91B0-FC41-9B21-C8F9F4E95EDA}" destId="{1A68622E-BE6B-CC49-B63B-AAEB24C828DF}" srcOrd="0" destOrd="0" presId="urn:microsoft.com/office/officeart/2005/8/layout/default"/>
    <dgm:cxn modelId="{FA03AA56-05B3-FD41-9694-2A3B15B18AE4}" type="presParOf" srcId="{AA5C99E5-91B0-FC41-9B21-C8F9F4E95EDA}" destId="{F718CCE0-FD8C-4042-B7CC-F1869E3E3FDE}" srcOrd="1" destOrd="0" presId="urn:microsoft.com/office/officeart/2005/8/layout/default"/>
    <dgm:cxn modelId="{1A288DC3-1A28-CB4E-A250-F4E9FA53FB3A}" type="presParOf" srcId="{AA5C99E5-91B0-FC41-9B21-C8F9F4E95EDA}" destId="{3C74129B-D417-A640-9096-B4FDD26BE02A}" srcOrd="2" destOrd="0" presId="urn:microsoft.com/office/officeart/2005/8/layout/default"/>
    <dgm:cxn modelId="{CC5E5E12-DA4E-014E-A21C-AF055C788858}" type="presParOf" srcId="{AA5C99E5-91B0-FC41-9B21-C8F9F4E95EDA}" destId="{6355C7F3-B617-0740-B4E8-8DB222F9B102}" srcOrd="3" destOrd="0" presId="urn:microsoft.com/office/officeart/2005/8/layout/default"/>
    <dgm:cxn modelId="{71E3C11A-2A40-8744-BFE3-6477BEE2E3E2}" type="presParOf" srcId="{AA5C99E5-91B0-FC41-9B21-C8F9F4E95EDA}" destId="{9BBF7BA1-F6FF-A841-822C-FD4A4AC8E1B1}" srcOrd="4" destOrd="0" presId="urn:microsoft.com/office/officeart/2005/8/layout/default"/>
    <dgm:cxn modelId="{87AE726B-874D-7E4B-A5F9-53AA0F87FAEC}" type="presParOf" srcId="{AA5C99E5-91B0-FC41-9B21-C8F9F4E95EDA}" destId="{A1667DB7-E784-0343-B282-25E93DFF1FD5}" srcOrd="5" destOrd="0" presId="urn:microsoft.com/office/officeart/2005/8/layout/default"/>
    <dgm:cxn modelId="{7DF1023C-0901-FB45-A0D9-071E6C2E4CFC}" type="presParOf" srcId="{AA5C99E5-91B0-FC41-9B21-C8F9F4E95EDA}" destId="{FD26E5C5-CC5B-A54F-9313-1BAE2F6941F4}" srcOrd="6" destOrd="0" presId="urn:microsoft.com/office/officeart/2005/8/layout/default"/>
    <dgm:cxn modelId="{78605C68-5F93-8E4E-BFDF-EBECF72DE255}" type="presParOf" srcId="{AA5C99E5-91B0-FC41-9B21-C8F9F4E95EDA}" destId="{55976B19-CB82-CA41-865B-9B65C40942E6}" srcOrd="7" destOrd="0" presId="urn:microsoft.com/office/officeart/2005/8/layout/default"/>
    <dgm:cxn modelId="{F7F5C29B-30D2-6641-9248-F2B565D5A467}" type="presParOf" srcId="{AA5C99E5-91B0-FC41-9B21-C8F9F4E95EDA}" destId="{951EC755-AD3F-4A49-AE62-DDA3564D7CD6}" srcOrd="8" destOrd="0" presId="urn:microsoft.com/office/officeart/2005/8/layout/default"/>
    <dgm:cxn modelId="{31D16F38-5F4C-4990-B42A-EE69A68D781F}" type="presParOf" srcId="{AA5C99E5-91B0-FC41-9B21-C8F9F4E95EDA}" destId="{AE601810-FC3A-4483-9A31-101A8D95A579}" srcOrd="9" destOrd="0" presId="urn:microsoft.com/office/officeart/2005/8/layout/default"/>
    <dgm:cxn modelId="{4736C0AE-983F-4187-8D20-F8A2DC90208B}" type="presParOf" srcId="{AA5C99E5-91B0-FC41-9B21-C8F9F4E95EDA}" destId="{5F2AB8F6-739D-4FEC-B768-20169EA6A3F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2897C-25BF-8B4F-9744-EBD057C1AC93}">
      <dsp:nvSpPr>
        <dsp:cNvPr id="0" name=""/>
        <dsp:cNvSpPr/>
      </dsp:nvSpPr>
      <dsp:spPr>
        <a:xfrm>
          <a:off x="560043" y="1630"/>
          <a:ext cx="3123645" cy="1874187"/>
        </a:xfrm>
        <a:prstGeom prst="rect">
          <a:avLst/>
        </a:prstGeom>
        <a:solidFill>
          <a:schemeClr val="accent3"/>
        </a:solidFill>
        <a:ln>
          <a:noFill/>
        </a:ln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latin typeface="Times New Roman"/>
              <a:cs typeface="Times New Roman"/>
            </a:rPr>
            <a:t>Wzrost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pl-PL" sz="2000" kern="1200" dirty="0" smtClean="0">
              <a:latin typeface="Times New Roman"/>
              <a:cs typeface="Times New Roman"/>
            </a:rPr>
            <a:t>liczby </a:t>
          </a:r>
          <a:r>
            <a:rPr lang="en-US" sz="2000" kern="1200" dirty="0" err="1" smtClean="0">
              <a:latin typeface="Times New Roman"/>
              <a:cs typeface="Times New Roman"/>
            </a:rPr>
            <a:t>programów</a:t>
          </a:r>
          <a:r>
            <a:rPr lang="en-US" sz="2000" kern="1200" dirty="0" smtClean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medycznych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sponsorowanych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przez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 smtClean="0">
              <a:latin typeface="Times New Roman"/>
              <a:cs typeface="Times New Roman"/>
            </a:rPr>
            <a:t>pracodawców</a:t>
          </a:r>
          <a:r>
            <a:rPr lang="en-US" sz="2000" kern="1200" dirty="0" smtClean="0">
              <a:latin typeface="Times New Roman"/>
              <a:cs typeface="Times New Roman"/>
            </a:rPr>
            <a:t> </a:t>
          </a:r>
          <a:r>
            <a:rPr lang="en-US" sz="2000" kern="1200" dirty="0">
              <a:latin typeface="Times New Roman"/>
              <a:cs typeface="Times New Roman"/>
            </a:rPr>
            <a:t>[2]</a:t>
          </a:r>
        </a:p>
      </dsp:txBody>
      <dsp:txXfrm>
        <a:off x="560043" y="1630"/>
        <a:ext cx="3123645" cy="1874187"/>
      </dsp:txXfrm>
    </dsp:sp>
    <dsp:sp modelId="{EA837CB7-8B1C-5E40-9B76-EC29E22D329A}">
      <dsp:nvSpPr>
        <dsp:cNvPr id="0" name=""/>
        <dsp:cNvSpPr/>
      </dsp:nvSpPr>
      <dsp:spPr>
        <a:xfrm>
          <a:off x="3996053" y="1630"/>
          <a:ext cx="3123645" cy="1874187"/>
        </a:xfrm>
        <a:prstGeom prst="rect">
          <a:avLst/>
        </a:prstGeom>
        <a:solidFill>
          <a:schemeClr val="accent6"/>
        </a:solidFill>
        <a:ln>
          <a:noFill/>
        </a:ln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latin typeface="Times New Roman"/>
              <a:cs typeface="Times New Roman"/>
            </a:rPr>
            <a:t>Wzrost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ogólnej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liczby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abonamentów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i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ubezpieczeń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 smtClean="0">
              <a:latin typeface="Times New Roman"/>
              <a:cs typeface="Times New Roman"/>
            </a:rPr>
            <a:t>medycznych</a:t>
          </a:r>
          <a:r>
            <a:rPr lang="pl-PL" sz="2000" kern="1200" dirty="0" smtClean="0">
              <a:latin typeface="Times New Roman"/>
              <a:cs typeface="Times New Roman"/>
            </a:rPr>
            <a:t> – objętych ponad 2,6 mln Polaków</a:t>
          </a:r>
          <a:r>
            <a:rPr lang="en-US" sz="2000" kern="1200" dirty="0" smtClean="0">
              <a:latin typeface="Times New Roman"/>
              <a:cs typeface="Times New Roman"/>
            </a:rPr>
            <a:t> </a:t>
          </a:r>
          <a:r>
            <a:rPr lang="en-US" sz="2000" kern="1200" dirty="0">
              <a:latin typeface="Times New Roman"/>
              <a:cs typeface="Times New Roman"/>
            </a:rPr>
            <a:t>[3,4]</a:t>
          </a:r>
        </a:p>
      </dsp:txBody>
      <dsp:txXfrm>
        <a:off x="3996053" y="1630"/>
        <a:ext cx="3123645" cy="1874187"/>
      </dsp:txXfrm>
    </dsp:sp>
    <dsp:sp modelId="{E84B411B-8BAE-9B45-9BCD-B92E01CA2A66}">
      <dsp:nvSpPr>
        <dsp:cNvPr id="0" name=""/>
        <dsp:cNvSpPr/>
      </dsp:nvSpPr>
      <dsp:spPr>
        <a:xfrm>
          <a:off x="560043" y="2188182"/>
          <a:ext cx="3123645" cy="1874187"/>
        </a:xfrm>
        <a:prstGeom prst="rect">
          <a:avLst/>
        </a:prstGeom>
        <a:solidFill>
          <a:schemeClr val="accent1"/>
        </a:solidFill>
        <a:ln>
          <a:noFill/>
        </a:ln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latin typeface="Times New Roman"/>
              <a:cs typeface="Times New Roman"/>
            </a:rPr>
            <a:t>Elektroniczne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skierowania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na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badania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Medycyny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Pracy</a:t>
          </a:r>
          <a:r>
            <a:rPr lang="en-US" sz="2000" kern="1200" dirty="0">
              <a:latin typeface="Times New Roman"/>
              <a:cs typeface="Times New Roman"/>
            </a:rPr>
            <a:t> [5</a:t>
          </a:r>
          <a:r>
            <a:rPr lang="en-US" sz="2000" kern="1200" dirty="0" smtClean="0">
              <a:latin typeface="Times New Roman"/>
              <a:cs typeface="Times New Roman"/>
            </a:rPr>
            <a:t>]</a:t>
          </a:r>
          <a:r>
            <a:rPr lang="pl-PL" sz="2000" kern="1200" dirty="0" smtClean="0">
              <a:latin typeface="Times New Roman"/>
              <a:cs typeface="Times New Roman"/>
            </a:rPr>
            <a:t>, rozwiązania </a:t>
          </a:r>
          <a:r>
            <a:rPr lang="pl-PL" sz="2000" kern="1200" dirty="0" err="1" smtClean="0">
              <a:latin typeface="Times New Roman"/>
              <a:cs typeface="Times New Roman"/>
            </a:rPr>
            <a:t>telemedyczne</a:t>
          </a:r>
          <a:r>
            <a:rPr lang="pl-PL" sz="2000" kern="1200" dirty="0" smtClean="0">
              <a:latin typeface="Times New Roman"/>
              <a:cs typeface="Times New Roman"/>
            </a:rPr>
            <a:t> (np. kioski </a:t>
          </a:r>
          <a:r>
            <a:rPr lang="pl-PL" sz="2000" kern="1200" dirty="0" err="1" smtClean="0">
              <a:latin typeface="Times New Roman"/>
              <a:cs typeface="Times New Roman"/>
            </a:rPr>
            <a:t>telemedyczne</a:t>
          </a:r>
          <a:r>
            <a:rPr lang="pl-PL" sz="2000" kern="1200" dirty="0" smtClean="0">
              <a:latin typeface="Times New Roman"/>
              <a:cs typeface="Times New Roman"/>
            </a:rPr>
            <a:t> [6])</a:t>
          </a:r>
          <a:endParaRPr lang="en-US" sz="2000" kern="1200" dirty="0">
            <a:latin typeface="Times New Roman"/>
            <a:cs typeface="Times New Roman"/>
          </a:endParaRPr>
        </a:p>
      </dsp:txBody>
      <dsp:txXfrm>
        <a:off x="560043" y="2188182"/>
        <a:ext cx="3123645" cy="1874187"/>
      </dsp:txXfrm>
    </dsp:sp>
    <dsp:sp modelId="{DC0B79DE-0F34-F142-B151-EE0E4089B7DE}">
      <dsp:nvSpPr>
        <dsp:cNvPr id="0" name=""/>
        <dsp:cNvSpPr/>
      </dsp:nvSpPr>
      <dsp:spPr>
        <a:xfrm>
          <a:off x="3996053" y="2188182"/>
          <a:ext cx="3123645" cy="1874187"/>
        </a:xfrm>
        <a:prstGeom prst="rect">
          <a:avLst/>
        </a:prstGeom>
        <a:solidFill>
          <a:schemeClr val="accent5"/>
        </a:solidFill>
        <a:ln>
          <a:noFill/>
        </a:ln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latin typeface="Times New Roman"/>
              <a:cs typeface="Times New Roman"/>
            </a:rPr>
            <a:t>Wzrost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zaangażowania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pracodawców</a:t>
          </a:r>
          <a:r>
            <a:rPr lang="en-US" sz="2000" kern="1200" dirty="0">
              <a:latin typeface="Times New Roman"/>
              <a:cs typeface="Times New Roman"/>
            </a:rPr>
            <a:t> w well-being </a:t>
          </a:r>
          <a:r>
            <a:rPr lang="en-US" sz="2000" kern="1200" dirty="0" err="1">
              <a:latin typeface="Times New Roman"/>
              <a:cs typeface="Times New Roman"/>
            </a:rPr>
            <a:t>i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promocję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zdrowia</a:t>
          </a:r>
          <a:r>
            <a:rPr lang="en-US" sz="2000" kern="1200" dirty="0">
              <a:latin typeface="Times New Roman"/>
              <a:cs typeface="Times New Roman"/>
            </a:rPr>
            <a:t> w </a:t>
          </a:r>
          <a:r>
            <a:rPr lang="en-US" sz="2000" kern="1200" dirty="0" err="1">
              <a:latin typeface="Times New Roman"/>
              <a:cs typeface="Times New Roman"/>
            </a:rPr>
            <a:t>miejscu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err="1">
              <a:latin typeface="Times New Roman"/>
              <a:cs typeface="Times New Roman"/>
            </a:rPr>
            <a:t>pracy</a:t>
          </a:r>
          <a:r>
            <a:rPr lang="en-US" sz="2000" kern="1200" dirty="0">
              <a:latin typeface="Times New Roman"/>
              <a:cs typeface="Times New Roman"/>
            </a:rPr>
            <a:t> </a:t>
          </a:r>
          <a:r>
            <a:rPr lang="en-US" sz="2000" kern="1200" dirty="0" smtClean="0">
              <a:latin typeface="Times New Roman"/>
              <a:cs typeface="Times New Roman"/>
            </a:rPr>
            <a:t>[</a:t>
          </a:r>
          <a:r>
            <a:rPr lang="pl-PL" sz="2000" kern="1200" dirty="0" smtClean="0">
              <a:latin typeface="Times New Roman"/>
              <a:cs typeface="Times New Roman"/>
            </a:rPr>
            <a:t>7</a:t>
          </a:r>
          <a:r>
            <a:rPr lang="en-US" sz="2000" kern="1200" dirty="0" smtClean="0">
              <a:latin typeface="Times New Roman"/>
              <a:cs typeface="Times New Roman"/>
            </a:rPr>
            <a:t>, </a:t>
          </a:r>
          <a:r>
            <a:rPr lang="pl-PL" sz="2000" kern="1200" dirty="0" smtClean="0">
              <a:latin typeface="Times New Roman"/>
              <a:cs typeface="Times New Roman"/>
            </a:rPr>
            <a:t>8</a:t>
          </a:r>
          <a:r>
            <a:rPr lang="en-US" sz="2000" kern="1200" dirty="0" smtClean="0">
              <a:latin typeface="Times New Roman"/>
              <a:cs typeface="Times New Roman"/>
            </a:rPr>
            <a:t>, </a:t>
          </a:r>
          <a:r>
            <a:rPr lang="pl-PL" sz="2000" kern="1200" dirty="0" smtClean="0">
              <a:latin typeface="Times New Roman"/>
              <a:cs typeface="Times New Roman"/>
            </a:rPr>
            <a:t>9</a:t>
          </a:r>
          <a:r>
            <a:rPr lang="en-US" sz="2000" kern="1200" dirty="0" smtClean="0">
              <a:latin typeface="Times New Roman"/>
              <a:cs typeface="Times New Roman"/>
            </a:rPr>
            <a:t>, </a:t>
          </a:r>
          <a:r>
            <a:rPr lang="pl-PL" sz="2000" kern="1200" dirty="0" smtClean="0">
              <a:latin typeface="Times New Roman"/>
              <a:cs typeface="Times New Roman"/>
            </a:rPr>
            <a:t>10</a:t>
          </a:r>
          <a:r>
            <a:rPr lang="en-US" sz="2000" kern="1200" dirty="0" smtClean="0">
              <a:latin typeface="Times New Roman"/>
              <a:cs typeface="Times New Roman"/>
            </a:rPr>
            <a:t>]</a:t>
          </a:r>
          <a:endParaRPr lang="en-US" sz="2000" kern="1200" dirty="0">
            <a:latin typeface="Times New Roman"/>
            <a:cs typeface="Times New Roman"/>
          </a:endParaRPr>
        </a:p>
      </dsp:txBody>
      <dsp:txXfrm>
        <a:off x="3996053" y="2188182"/>
        <a:ext cx="3123645" cy="18741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8622E-BE6B-CC49-B63B-AAEB24C828DF}">
      <dsp:nvSpPr>
        <dsp:cNvPr id="0" name=""/>
        <dsp:cNvSpPr/>
      </dsp:nvSpPr>
      <dsp:spPr>
        <a:xfrm>
          <a:off x="0" y="317820"/>
          <a:ext cx="2637199" cy="1582319"/>
        </a:xfrm>
        <a:prstGeom prst="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latin typeface="Times New Roman"/>
              <a:cs typeface="Times New Roman"/>
            </a:rPr>
            <a:t>rosnący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popyt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i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problemy</a:t>
          </a:r>
          <a:r>
            <a:rPr lang="en-US" sz="1800" kern="1200" dirty="0">
              <a:latin typeface="Times New Roman"/>
              <a:cs typeface="Times New Roman"/>
            </a:rPr>
            <a:t> z </a:t>
          </a:r>
          <a:r>
            <a:rPr lang="en-US" sz="1800" kern="1200" dirty="0" err="1">
              <a:latin typeface="Times New Roman"/>
              <a:cs typeface="Times New Roman"/>
            </a:rPr>
            <a:t>dostępnością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pl-PL" sz="1800" kern="1200" dirty="0" smtClean="0">
              <a:latin typeface="Times New Roman"/>
              <a:cs typeface="Times New Roman"/>
            </a:rPr>
            <a:t>w ramach prywatnych pakietów medycznych</a:t>
          </a:r>
          <a:endParaRPr lang="en-US" sz="1800" kern="1200" dirty="0">
            <a:latin typeface="Times New Roman"/>
            <a:cs typeface="Times New Roman"/>
          </a:endParaRPr>
        </a:p>
      </dsp:txBody>
      <dsp:txXfrm>
        <a:off x="0" y="317820"/>
        <a:ext cx="2637199" cy="1582319"/>
      </dsp:txXfrm>
    </dsp:sp>
    <dsp:sp modelId="{3C74129B-D417-A640-9096-B4FDD26BE02A}">
      <dsp:nvSpPr>
        <dsp:cNvPr id="0" name=""/>
        <dsp:cNvSpPr/>
      </dsp:nvSpPr>
      <dsp:spPr>
        <a:xfrm>
          <a:off x="2900919" y="317820"/>
          <a:ext cx="2637199" cy="1582319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latin typeface="Times New Roman"/>
              <a:cs typeface="Times New Roman"/>
            </a:rPr>
            <a:t>wzrot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 smtClean="0">
              <a:latin typeface="Times New Roman"/>
              <a:cs typeface="Times New Roman"/>
            </a:rPr>
            <a:t>wynagrodzeń</a:t>
          </a:r>
          <a:r>
            <a:rPr lang="pl-PL" sz="1800" kern="1200" dirty="0" smtClean="0">
              <a:latin typeface="Times New Roman"/>
              <a:cs typeface="Times New Roman"/>
            </a:rPr>
            <a:t> i kosztów, a co za tym idzie</a:t>
          </a:r>
          <a:r>
            <a:rPr lang="en-US" sz="1800" kern="1200" dirty="0" smtClean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podwyżki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cen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pakietów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medycznych</a:t>
          </a:r>
          <a:r>
            <a:rPr lang="en-US" sz="1800" kern="1200" dirty="0">
              <a:latin typeface="Times New Roman"/>
              <a:cs typeface="Times New Roman"/>
            </a:rPr>
            <a:t> [</a:t>
          </a:r>
          <a:r>
            <a:rPr lang="en-US" sz="1800" kern="1200" dirty="0" smtClean="0">
              <a:latin typeface="Times New Roman"/>
              <a:cs typeface="Times New Roman"/>
            </a:rPr>
            <a:t>1</a:t>
          </a:r>
          <a:r>
            <a:rPr lang="pl-PL" sz="1800" kern="1200" dirty="0" smtClean="0">
              <a:latin typeface="Times New Roman"/>
              <a:cs typeface="Times New Roman"/>
            </a:rPr>
            <a:t>3</a:t>
          </a:r>
          <a:r>
            <a:rPr lang="en-US" sz="1800" kern="1200" dirty="0" smtClean="0">
              <a:latin typeface="Times New Roman"/>
              <a:cs typeface="Times New Roman"/>
            </a:rPr>
            <a:t>]</a:t>
          </a:r>
          <a:endParaRPr lang="en-US" sz="1800" kern="1200" dirty="0">
            <a:latin typeface="Times New Roman"/>
            <a:cs typeface="Times New Roman"/>
          </a:endParaRPr>
        </a:p>
      </dsp:txBody>
      <dsp:txXfrm>
        <a:off x="2900919" y="317820"/>
        <a:ext cx="2637199" cy="1582319"/>
      </dsp:txXfrm>
    </dsp:sp>
    <dsp:sp modelId="{9BBF7BA1-F6FF-A841-822C-FD4A4AC8E1B1}">
      <dsp:nvSpPr>
        <dsp:cNvPr id="0" name=""/>
        <dsp:cNvSpPr/>
      </dsp:nvSpPr>
      <dsp:spPr>
        <a:xfrm>
          <a:off x="5801839" y="317820"/>
          <a:ext cx="2637199" cy="1582319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Times New Roman"/>
              <a:cs typeface="Times New Roman"/>
            </a:rPr>
            <a:t>brak zachęt fiskalnych (oprócz zwolnienia z VAT)</a:t>
          </a:r>
          <a:endParaRPr lang="en-US" sz="1800" kern="1200" dirty="0">
            <a:latin typeface="Times New Roman"/>
            <a:cs typeface="Times New Roman"/>
          </a:endParaRPr>
        </a:p>
      </dsp:txBody>
      <dsp:txXfrm>
        <a:off x="5801839" y="317820"/>
        <a:ext cx="2637199" cy="1582319"/>
      </dsp:txXfrm>
    </dsp:sp>
    <dsp:sp modelId="{FD26E5C5-CC5B-A54F-9313-1BAE2F6941F4}">
      <dsp:nvSpPr>
        <dsp:cNvPr id="0" name=""/>
        <dsp:cNvSpPr/>
      </dsp:nvSpPr>
      <dsp:spPr>
        <a:xfrm>
          <a:off x="0" y="2137482"/>
          <a:ext cx="2637199" cy="1582319"/>
        </a:xfrm>
        <a:prstGeom prst="rect">
          <a:avLst/>
        </a:prstGeom>
        <a:solidFill>
          <a:schemeClr val="accent3"/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Times New Roman"/>
              <a:cs typeface="Times New Roman"/>
            </a:rPr>
            <a:t>przegląd </a:t>
          </a:r>
          <a:r>
            <a:rPr lang="pl-PL" sz="1800" kern="1200" dirty="0" err="1" smtClean="0">
              <a:latin typeface="Times New Roman"/>
              <a:cs typeface="Times New Roman"/>
            </a:rPr>
            <a:t>narażeń</a:t>
          </a:r>
          <a:r>
            <a:rPr lang="pl-PL" sz="1800" kern="1200" dirty="0" smtClean="0">
              <a:latin typeface="Times New Roman"/>
              <a:cs typeface="Times New Roman"/>
            </a:rPr>
            <a:t> środowiskowych, brak zmian w ustawie od 20 lat</a:t>
          </a:r>
          <a:endParaRPr lang="en-US" sz="1800" kern="1200" dirty="0">
            <a:latin typeface="Times New Roman"/>
            <a:cs typeface="Times New Roman"/>
          </a:endParaRPr>
        </a:p>
      </dsp:txBody>
      <dsp:txXfrm>
        <a:off x="0" y="2137482"/>
        <a:ext cx="2637199" cy="1582319"/>
      </dsp:txXfrm>
    </dsp:sp>
    <dsp:sp modelId="{951EC755-AD3F-4A49-AE62-DDA3564D7CD6}">
      <dsp:nvSpPr>
        <dsp:cNvPr id="0" name=""/>
        <dsp:cNvSpPr/>
      </dsp:nvSpPr>
      <dsp:spPr>
        <a:xfrm>
          <a:off x="2885492" y="2119887"/>
          <a:ext cx="2637199" cy="1582319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latin typeface="Times New Roman"/>
              <a:cs typeface="Times New Roman"/>
            </a:rPr>
            <a:t>nowe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choroby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i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dolegliwości</a:t>
          </a:r>
          <a:r>
            <a:rPr lang="en-US" sz="1800" kern="1200" dirty="0">
              <a:latin typeface="Times New Roman"/>
              <a:cs typeface="Times New Roman"/>
            </a:rPr>
            <a:t>: </a:t>
          </a:r>
          <a:r>
            <a:rPr lang="en-US" sz="1800" kern="1200" dirty="0" err="1">
              <a:latin typeface="Times New Roman"/>
              <a:cs typeface="Times New Roman"/>
            </a:rPr>
            <a:t>wypalenie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zawodowe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na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liście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pl-PL" sz="1800" kern="1200" dirty="0" smtClean="0">
              <a:latin typeface="Times New Roman"/>
              <a:cs typeface="Times New Roman"/>
            </a:rPr>
            <a:t/>
          </a:r>
          <a:br>
            <a:rPr lang="pl-PL" sz="1800" kern="1200" dirty="0" smtClean="0">
              <a:latin typeface="Times New Roman"/>
              <a:cs typeface="Times New Roman"/>
            </a:rPr>
          </a:br>
          <a:r>
            <a:rPr lang="pl-PL" sz="1800" kern="1200" dirty="0" smtClean="0">
              <a:latin typeface="Times New Roman"/>
              <a:cs typeface="Times New Roman"/>
            </a:rPr>
            <a:t>ICD-11</a:t>
          </a:r>
          <a:r>
            <a:rPr lang="en-US" sz="1800" kern="1200" dirty="0" smtClean="0">
              <a:latin typeface="Times New Roman"/>
              <a:cs typeface="Times New Roman"/>
            </a:rPr>
            <a:t> </a:t>
          </a:r>
          <a:r>
            <a:rPr lang="pl-PL" sz="1800" kern="1200" dirty="0" smtClean="0">
              <a:latin typeface="Times New Roman"/>
              <a:cs typeface="Times New Roman"/>
            </a:rPr>
            <a:t>[14]</a:t>
          </a:r>
          <a:endParaRPr lang="en-US" sz="1800" kern="1200" dirty="0">
            <a:latin typeface="Times New Roman"/>
            <a:cs typeface="Times New Roman"/>
          </a:endParaRPr>
        </a:p>
      </dsp:txBody>
      <dsp:txXfrm>
        <a:off x="2885492" y="2119887"/>
        <a:ext cx="2637199" cy="1582319"/>
      </dsp:txXfrm>
    </dsp:sp>
    <dsp:sp modelId="{5F2AB8F6-739D-4FEC-B768-20169EA6A3F0}">
      <dsp:nvSpPr>
        <dsp:cNvPr id="0" name=""/>
        <dsp:cNvSpPr/>
      </dsp:nvSpPr>
      <dsp:spPr>
        <a:xfrm>
          <a:off x="5801839" y="2128685"/>
          <a:ext cx="2637199" cy="1582319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Times New Roman"/>
              <a:cs typeface="Times New Roman"/>
            </a:rPr>
            <a:t>pracownicy z zagranicy – koordynacja badań, lekarze anglojęzyczni [15]</a:t>
          </a:r>
          <a:endParaRPr lang="en-US" sz="1800" kern="1200" dirty="0">
            <a:latin typeface="Times New Roman"/>
            <a:cs typeface="Times New Roman"/>
          </a:endParaRPr>
        </a:p>
      </dsp:txBody>
      <dsp:txXfrm>
        <a:off x="5801839" y="2128685"/>
        <a:ext cx="2637199" cy="1582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06/12/19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Click to edit Master text styles</a:t>
            </a:r>
          </a:p>
          <a:p>
            <a:pPr lvl="1"/>
            <a:r>
              <a:rPr lang="pl-PL" dirty="0" smtClean="0"/>
              <a:t>Second level</a:t>
            </a:r>
          </a:p>
          <a:p>
            <a:pPr lvl="2"/>
            <a:r>
              <a:rPr lang="pl-PL" dirty="0" smtClean="0"/>
              <a:t>Third level</a:t>
            </a:r>
          </a:p>
          <a:p>
            <a:pPr lvl="3"/>
            <a:r>
              <a:rPr lang="pl-PL" dirty="0" smtClean="0"/>
              <a:t>Fourth level</a:t>
            </a:r>
          </a:p>
          <a:p>
            <a:pPr lvl="4"/>
            <a:r>
              <a:rPr lang="pl-PL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pl-PL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pl-PL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pl-PL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pl-PL" dirty="0" smtClean="0"/>
              <a:t>Click to edit Master text styles</a:t>
            </a:r>
          </a:p>
          <a:p>
            <a:pPr lvl="1"/>
            <a:r>
              <a:rPr lang="pl-PL" dirty="0" smtClean="0"/>
              <a:t>Second level</a:t>
            </a:r>
          </a:p>
          <a:p>
            <a:pPr lvl="2"/>
            <a:r>
              <a:rPr lang="pl-PL" dirty="0" smtClean="0"/>
              <a:t>Third level</a:t>
            </a:r>
          </a:p>
          <a:p>
            <a:pPr lvl="3"/>
            <a:r>
              <a:rPr lang="pl-PL" dirty="0" smtClean="0"/>
              <a:t>Fourth level</a:t>
            </a:r>
          </a:p>
          <a:p>
            <a:pPr lvl="4"/>
            <a:r>
              <a:rPr lang="pl-PL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l-PL" dirty="0" smtClean="0"/>
              <a:t>Click to edit Master text styles</a:t>
            </a:r>
          </a:p>
          <a:p>
            <a:pPr lvl="1"/>
            <a:r>
              <a:rPr lang="pl-PL" dirty="0" smtClean="0"/>
              <a:t>Second level</a:t>
            </a:r>
          </a:p>
          <a:p>
            <a:pPr lvl="2"/>
            <a:r>
              <a:rPr lang="pl-PL" dirty="0" smtClean="0"/>
              <a:t>Third level</a:t>
            </a:r>
          </a:p>
          <a:p>
            <a:pPr lvl="3"/>
            <a:r>
              <a:rPr lang="pl-PL" dirty="0" smtClean="0"/>
              <a:t>Fourth level</a:t>
            </a:r>
          </a:p>
          <a:p>
            <a:pPr lvl="4"/>
            <a:r>
              <a:rPr lang="pl-PL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pl-PL" dirty="0" smtClean="0"/>
              <a:t>Click to edit Master text styles</a:t>
            </a:r>
          </a:p>
          <a:p>
            <a:pPr lvl="1"/>
            <a:r>
              <a:rPr lang="pl-PL" dirty="0" smtClean="0"/>
              <a:t>Second level</a:t>
            </a:r>
          </a:p>
          <a:p>
            <a:pPr lvl="2"/>
            <a:r>
              <a:rPr lang="pl-PL" dirty="0" smtClean="0"/>
              <a:t>Third level</a:t>
            </a:r>
          </a:p>
          <a:p>
            <a:pPr lvl="3"/>
            <a:r>
              <a:rPr lang="pl-PL" dirty="0" smtClean="0"/>
              <a:t>Fourth level</a:t>
            </a:r>
          </a:p>
          <a:p>
            <a:pPr lvl="4"/>
            <a:r>
              <a:rPr lang="pl-PL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06/12/19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pl-P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l-PL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Click to edit Master text styles</a:t>
            </a:r>
          </a:p>
          <a:p>
            <a:pPr lvl="1"/>
            <a:r>
              <a:rPr lang="pl-PL" dirty="0" smtClean="0"/>
              <a:t>Second level</a:t>
            </a:r>
          </a:p>
          <a:p>
            <a:pPr lvl="2"/>
            <a:r>
              <a:rPr lang="pl-PL" dirty="0" smtClean="0"/>
              <a:t>Third level</a:t>
            </a:r>
          </a:p>
          <a:p>
            <a:pPr lvl="3"/>
            <a:r>
              <a:rPr lang="pl-PL" dirty="0" smtClean="0"/>
              <a:t>Fourth level</a:t>
            </a:r>
          </a:p>
          <a:p>
            <a:pPr lvl="4"/>
            <a:r>
              <a:rPr lang="pl-PL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Click to edit Master text styles</a:t>
            </a:r>
          </a:p>
          <a:p>
            <a:pPr lvl="1"/>
            <a:r>
              <a:rPr lang="pl-PL" dirty="0" smtClean="0"/>
              <a:t>Second level</a:t>
            </a:r>
          </a:p>
          <a:p>
            <a:pPr lvl="2"/>
            <a:r>
              <a:rPr lang="pl-PL" dirty="0" smtClean="0"/>
              <a:t>Third level</a:t>
            </a:r>
          </a:p>
          <a:p>
            <a:pPr lvl="3"/>
            <a:r>
              <a:rPr lang="pl-PL" dirty="0" smtClean="0"/>
              <a:t>Fourth level</a:t>
            </a:r>
          </a:p>
          <a:p>
            <a:pPr lvl="4"/>
            <a:r>
              <a:rPr lang="pl-PL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Click to edit Master text styles</a:t>
            </a:r>
          </a:p>
          <a:p>
            <a:pPr lvl="1"/>
            <a:r>
              <a:rPr lang="pl-PL" dirty="0" smtClean="0"/>
              <a:t>Second level</a:t>
            </a:r>
          </a:p>
          <a:p>
            <a:pPr lvl="2"/>
            <a:r>
              <a:rPr lang="pl-PL" dirty="0" smtClean="0"/>
              <a:t>Third level</a:t>
            </a:r>
          </a:p>
          <a:p>
            <a:pPr lvl="3"/>
            <a:r>
              <a:rPr lang="pl-PL" dirty="0" smtClean="0"/>
              <a:t>Fourth level</a:t>
            </a:r>
          </a:p>
          <a:p>
            <a:pPr lvl="4"/>
            <a:r>
              <a:rPr lang="pl-PL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pl-PL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Click to edit Master text styles</a:t>
            </a:r>
          </a:p>
          <a:p>
            <a:pPr lvl="1"/>
            <a:r>
              <a:rPr lang="pl-PL" dirty="0" smtClean="0"/>
              <a:t>Second level</a:t>
            </a:r>
          </a:p>
          <a:p>
            <a:pPr lvl="2"/>
            <a:r>
              <a:rPr lang="pl-PL" dirty="0" smtClean="0"/>
              <a:t>Third level</a:t>
            </a:r>
          </a:p>
          <a:p>
            <a:pPr lvl="3"/>
            <a:r>
              <a:rPr lang="pl-PL" dirty="0" smtClean="0"/>
              <a:t>Fourth level</a:t>
            </a:r>
          </a:p>
          <a:p>
            <a:pPr lvl="4"/>
            <a:r>
              <a:rPr lang="pl-PL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28E80666-FB37-4B36-9149-507F3B0178E3}" type="datetimeFigureOut">
              <a:rPr lang="en-US" smtClean="0"/>
              <a:pPr/>
              <a:t>06/12/19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  <p:sldLayoutId id="214748399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u.org.pl/ponad-dwa-i-pol-miliona-polakow-z-polisa" TargetMode="External"/><Relationship Id="rId4" Type="http://schemas.openxmlformats.org/officeDocument/2006/relationships/hyperlink" Target="https://stat.gov.pl/obszary-tematyczne/zdrowie/zdrowie/ochrona-zdrowia-w-gospodarstwach-domowych-w-2016-r-,2,6.html" TargetMode="External"/><Relationship Id="rId5" Type="http://schemas.openxmlformats.org/officeDocument/2006/relationships/hyperlink" Target="https://www.luxmed.pl/e-skierowania/" TargetMode="External"/><Relationship Id="rId6" Type="http://schemas.openxmlformats.org/officeDocument/2006/relationships/hyperlink" Target="https://medispot.enel.pl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i.org/10.1093/annweh/wxw01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who.int/mental_health/evidence/burn-out/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Times New Roman"/>
                <a:cs typeface="Times New Roman"/>
              </a:rPr>
              <a:t>SYSTEM OCHRONY ZDROWIA PRACUJĄCYCH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TRENDY I WYZWANIA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845" y="5284313"/>
            <a:ext cx="2864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 New Roman"/>
                <a:cs typeface="Times New Roman"/>
              </a:rPr>
              <a:t>mgr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Agata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Suchańska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Zakład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Zdrowia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Publicznego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742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/>
                <a:cs typeface="Times New Roman"/>
              </a:rPr>
              <a:t>Sytuacja prawna dziś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938" y="2133601"/>
            <a:ext cx="8581293" cy="39319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>
                <a:latin typeface="Times New Roman"/>
                <a:cs typeface="Times New Roman"/>
              </a:rPr>
              <a:t>Ustawa z dnia 27 czerwca 1997 r. o służbie medycyny </a:t>
            </a:r>
            <a:r>
              <a:rPr lang="pl-PL" dirty="0" smtClean="0">
                <a:latin typeface="Times New Roman"/>
                <a:cs typeface="Times New Roman"/>
              </a:rPr>
              <a:t>pracy nakłada na pracodawców obowiązek m.in.:</a:t>
            </a:r>
          </a:p>
          <a:p>
            <a:pPr lvl="1" algn="just"/>
            <a:r>
              <a:rPr lang="pl-PL" dirty="0" smtClean="0">
                <a:latin typeface="Times New Roman"/>
                <a:cs typeface="Times New Roman"/>
              </a:rPr>
              <a:t>Sprawowania profilaktycznej opieki zdrowotnej nad pracującymi</a:t>
            </a:r>
          </a:p>
          <a:p>
            <a:pPr lvl="1" algn="just"/>
            <a:r>
              <a:rPr lang="pl-PL" dirty="0" smtClean="0">
                <a:latin typeface="Times New Roman"/>
                <a:cs typeface="Times New Roman"/>
              </a:rPr>
              <a:t>Inicjowania i realizowania promocji zdrowia, a zwłaszcza profilaktycznych programów prozdrowotnych, wynikających z oceny stanu zdrowia pracujących</a:t>
            </a:r>
          </a:p>
          <a:p>
            <a:pPr algn="just"/>
            <a:r>
              <a:rPr lang="pl-PL" dirty="0" smtClean="0">
                <a:latin typeface="Times New Roman"/>
                <a:cs typeface="Times New Roman"/>
              </a:rPr>
              <a:t>Przez </a:t>
            </a:r>
            <a:r>
              <a:rPr lang="pl-PL" dirty="0">
                <a:latin typeface="Times New Roman"/>
                <a:cs typeface="Times New Roman"/>
              </a:rPr>
              <a:t>lata pojawiło się wiele czynników wpływających na rozwój i zmiany w medycynie pracy: starzejąca się populacja, migracje, różnorodność etniczna i kulturowa, wzrost liczby kobiet </a:t>
            </a:r>
            <a:r>
              <a:rPr lang="pl-PL" dirty="0" smtClean="0">
                <a:latin typeface="Times New Roman"/>
                <a:cs typeface="Times New Roman"/>
              </a:rPr>
              <a:t>pracujących</a:t>
            </a:r>
            <a:r>
              <a:rPr lang="pl-PL" dirty="0">
                <a:latin typeface="Times New Roman"/>
                <a:cs typeface="Times New Roman"/>
              </a:rPr>
              <a:t>, </a:t>
            </a:r>
            <a:r>
              <a:rPr lang="pl-PL" dirty="0" smtClean="0">
                <a:latin typeface="Times New Roman"/>
                <a:cs typeface="Times New Roman"/>
              </a:rPr>
              <a:t>globalizacja, czy </a:t>
            </a:r>
            <a:r>
              <a:rPr lang="pl-PL" dirty="0">
                <a:latin typeface="Times New Roman"/>
                <a:cs typeface="Times New Roman"/>
              </a:rPr>
              <a:t>zmiana klimatu[1</a:t>
            </a:r>
            <a:r>
              <a:rPr lang="pl-PL" dirty="0" smtClean="0">
                <a:latin typeface="Times New Roman"/>
                <a:cs typeface="Times New Roman"/>
              </a:rPr>
              <a:t>].</a:t>
            </a:r>
          </a:p>
          <a:p>
            <a:pPr algn="just"/>
            <a:r>
              <a:rPr lang="pl-PL" dirty="0" smtClean="0">
                <a:latin typeface="Times New Roman"/>
                <a:cs typeface="Times New Roman"/>
              </a:rPr>
              <a:t>Coraz częściej też zatrudnia się pracowników z zagranicy, którzy pracują w Polsce lub zdalnie z innego kraju. </a:t>
            </a:r>
            <a:endParaRPr lang="pl-PL" dirty="0">
              <a:latin typeface="Times New Roman"/>
              <a:cs typeface="Times New Roman"/>
            </a:endParaRP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241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Trendy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870312567"/>
              </p:ext>
            </p:extLst>
          </p:nvPr>
        </p:nvGraphicFramePr>
        <p:xfrm>
          <a:off x="731986" y="1706532"/>
          <a:ext cx="767974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8352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42" y="244158"/>
            <a:ext cx="8616559" cy="133985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Times New Roman"/>
                <a:cs typeface="Times New Roman"/>
              </a:rPr>
              <a:t>Jak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prywatny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rynek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wykorzystuje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lukę</a:t>
            </a:r>
            <a:r>
              <a:rPr lang="en-US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162" y="2133601"/>
            <a:ext cx="7744313" cy="908537"/>
          </a:xfrm>
        </p:spPr>
        <p:txBody>
          <a:bodyPr/>
          <a:lstStyle/>
          <a:p>
            <a:r>
              <a:rPr lang="en-US" dirty="0" err="1">
                <a:latin typeface="Times New Roman"/>
                <a:cs typeface="Times New Roman"/>
              </a:rPr>
              <a:t>Konstrukcja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prywatnego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pakietu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medycznego</a:t>
            </a:r>
            <a:r>
              <a:rPr lang="en-US" dirty="0">
                <a:latin typeface="Times New Roman"/>
                <a:cs typeface="Times New Roman"/>
              </a:rPr>
              <a:t>  / </a:t>
            </a:r>
            <a:r>
              <a:rPr lang="en-US" dirty="0" err="1">
                <a:latin typeface="Times New Roman"/>
                <a:cs typeface="Times New Roman"/>
              </a:rPr>
              <a:t>ubezpieczenia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zdrowotnego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7966" y="4322350"/>
            <a:ext cx="838200" cy="42862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>
              <a:spcAft>
                <a:spcPts val="0"/>
              </a:spcAft>
            </a:pPr>
            <a:r>
              <a:rPr lang="pl-PL" sz="1200">
                <a:effectLst/>
                <a:ea typeface="Times New Roman"/>
                <a:cs typeface="Times New Roman"/>
              </a:rPr>
              <a:t> </a:t>
            </a:r>
            <a:endParaRPr lang="cs-CZ" sz="120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7966" y="3279045"/>
            <a:ext cx="838200" cy="104330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>
              <a:spcAft>
                <a:spcPts val="0"/>
              </a:spcAft>
            </a:pPr>
            <a:r>
              <a:rPr lang="pl-PL" sz="1200">
                <a:effectLst/>
                <a:ea typeface="Times New Roman"/>
                <a:cs typeface="Times New Roman"/>
              </a:rPr>
              <a:t> </a:t>
            </a:r>
            <a:endParaRPr lang="cs-CZ" sz="1200">
              <a:effectLst/>
              <a:ea typeface="ＭＳ 明朝"/>
              <a:cs typeface="Times New Roman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3208901" y="3304445"/>
            <a:ext cx="197485" cy="1036955"/>
          </a:xfrm>
          <a:prstGeom prst="rightBrace">
            <a:avLst>
              <a:gd name="adj1" fmla="val 58668"/>
              <a:gd name="adj2" fmla="val 50000"/>
            </a:avLst>
          </a:prstGeom>
          <a:ln>
            <a:solidFill>
              <a:srgbClr val="000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3208901" y="4341400"/>
            <a:ext cx="197485" cy="428625"/>
          </a:xfrm>
          <a:prstGeom prst="rightBrace">
            <a:avLst/>
          </a:prstGeom>
          <a:ln>
            <a:solidFill>
              <a:srgbClr val="000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36749" y="4372443"/>
            <a:ext cx="4171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/>
                <a:cs typeface="Times New Roman"/>
              </a:rPr>
              <a:t>świadczenia medycyny pracy i profilaktyki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36749" y="3609988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/>
                <a:cs typeface="Times New Roman"/>
              </a:rPr>
              <a:t>pozostałe usługi medyczne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01162" y="5330140"/>
            <a:ext cx="7896713" cy="908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latin typeface="Times New Roman"/>
                <a:cs typeface="Times New Roman"/>
              </a:rPr>
              <a:t>Opieka medyczna zwolniona z podatku VAT, ale nie ze składek ZUS [11]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617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453" y="244158"/>
            <a:ext cx="8616560" cy="1339850"/>
          </a:xfrm>
        </p:spPr>
        <p:txBody>
          <a:bodyPr>
            <a:normAutofit/>
          </a:bodyPr>
          <a:lstStyle/>
          <a:p>
            <a:r>
              <a:rPr lang="en-US" sz="4300" dirty="0" err="1">
                <a:latin typeface="Times New Roman"/>
                <a:cs typeface="Times New Roman"/>
              </a:rPr>
              <a:t>Optymalizacja</a:t>
            </a:r>
            <a:r>
              <a:rPr lang="en-US" sz="4300" dirty="0">
                <a:latin typeface="Times New Roman"/>
                <a:cs typeface="Times New Roman"/>
              </a:rPr>
              <a:t> </a:t>
            </a:r>
            <a:r>
              <a:rPr lang="en-US" sz="4300" dirty="0" err="1">
                <a:latin typeface="Times New Roman"/>
                <a:cs typeface="Times New Roman"/>
              </a:rPr>
              <a:t>składek</a:t>
            </a:r>
            <a:r>
              <a:rPr lang="en-US" sz="4300" dirty="0">
                <a:latin typeface="Times New Roman"/>
                <a:cs typeface="Times New Roman"/>
              </a:rPr>
              <a:t> ZUS </a:t>
            </a:r>
            <a:r>
              <a:rPr lang="en-US" sz="4000" dirty="0">
                <a:latin typeface="Times New Roman"/>
                <a:cs typeface="Times New Roman"/>
              </a:rPr>
              <a:t>[</a:t>
            </a:r>
            <a:r>
              <a:rPr lang="en-US" sz="4000" dirty="0" smtClean="0">
                <a:latin typeface="Times New Roman"/>
                <a:cs typeface="Times New Roman"/>
              </a:rPr>
              <a:t>1</a:t>
            </a:r>
            <a:r>
              <a:rPr lang="pl-PL" sz="4000" dirty="0">
                <a:latin typeface="Times New Roman"/>
                <a:cs typeface="Times New Roman"/>
              </a:rPr>
              <a:t>2</a:t>
            </a:r>
            <a:r>
              <a:rPr lang="en-US" sz="4000" dirty="0" smtClean="0">
                <a:latin typeface="Times New Roman"/>
                <a:cs typeface="Times New Roman"/>
              </a:rPr>
              <a:t>]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3483273" cy="52903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/>
                <a:cs typeface="Times New Roman"/>
              </a:rPr>
              <a:t>Perspektywa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pracodawcy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85101" y="2125637"/>
            <a:ext cx="3483273" cy="529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>
                <a:latin typeface="Times New Roman"/>
                <a:cs typeface="Times New Roman"/>
              </a:rPr>
              <a:t>Perspektywa pracownika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045201101"/>
              </p:ext>
            </p:extLst>
          </p:nvPr>
        </p:nvGraphicFramePr>
        <p:xfrm>
          <a:off x="1239714" y="2963662"/>
          <a:ext cx="2513330" cy="248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819402726"/>
              </p:ext>
            </p:extLst>
          </p:nvPr>
        </p:nvGraphicFramePr>
        <p:xfrm>
          <a:off x="5426202" y="3002397"/>
          <a:ext cx="2470150" cy="2448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849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/>
                <a:cs typeface="Times New Roman"/>
              </a:rPr>
              <a:t>Wyzwania</a:t>
            </a: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27721472"/>
              </p:ext>
            </p:extLst>
          </p:nvPr>
        </p:nvGraphicFramePr>
        <p:xfrm>
          <a:off x="368696" y="2020713"/>
          <a:ext cx="843903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528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/>
                <a:cs typeface="Times New Roman"/>
              </a:rPr>
              <a:t>Bibliografia</a:t>
            </a:r>
            <a:r>
              <a:rPr lang="en-US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486" y="1720558"/>
            <a:ext cx="8712148" cy="4779014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1200" dirty="0">
                <a:latin typeface="Times New Roman"/>
                <a:cs typeface="Times New Roman"/>
              </a:rPr>
              <a:t>[1] </a:t>
            </a:r>
            <a:r>
              <a:rPr lang="pl-PL" sz="1200" dirty="0" err="1">
                <a:latin typeface="Times New Roman"/>
                <a:cs typeface="Times New Roman"/>
              </a:rPr>
              <a:t>Peckham</a:t>
            </a:r>
            <a:r>
              <a:rPr lang="pl-PL" sz="1200" dirty="0">
                <a:latin typeface="Times New Roman"/>
                <a:cs typeface="Times New Roman"/>
              </a:rPr>
              <a:t> T., Baker M., </a:t>
            </a:r>
            <a:r>
              <a:rPr lang="pl-PL" sz="1200" dirty="0" err="1">
                <a:latin typeface="Times New Roman"/>
                <a:cs typeface="Times New Roman"/>
              </a:rPr>
              <a:t>Camp</a:t>
            </a:r>
            <a:r>
              <a:rPr lang="pl-PL" sz="1200" dirty="0">
                <a:latin typeface="Times New Roman"/>
                <a:cs typeface="Times New Roman"/>
              </a:rPr>
              <a:t> j., Kaufman J., </a:t>
            </a:r>
            <a:r>
              <a:rPr lang="pl-PL" sz="1200" dirty="0" err="1">
                <a:latin typeface="Times New Roman"/>
                <a:cs typeface="Times New Roman"/>
              </a:rPr>
              <a:t>Seixas</a:t>
            </a:r>
            <a:r>
              <a:rPr lang="pl-PL" sz="1200" dirty="0">
                <a:latin typeface="Times New Roman"/>
                <a:cs typeface="Times New Roman"/>
              </a:rPr>
              <a:t> N.: </a:t>
            </a:r>
            <a:r>
              <a:rPr lang="pl-PL" sz="1200" dirty="0" err="1">
                <a:latin typeface="Times New Roman"/>
                <a:cs typeface="Times New Roman"/>
              </a:rPr>
              <a:t>Creating</a:t>
            </a:r>
            <a:r>
              <a:rPr lang="pl-PL" sz="1200" dirty="0">
                <a:latin typeface="Times New Roman"/>
                <a:cs typeface="Times New Roman"/>
              </a:rPr>
              <a:t> a </a:t>
            </a:r>
            <a:r>
              <a:rPr lang="pl-PL" sz="1200" dirty="0" err="1">
                <a:latin typeface="Times New Roman"/>
                <a:cs typeface="Times New Roman"/>
              </a:rPr>
              <a:t>Future</a:t>
            </a:r>
            <a:r>
              <a:rPr lang="pl-PL" sz="1200" dirty="0">
                <a:latin typeface="Times New Roman"/>
                <a:cs typeface="Times New Roman"/>
              </a:rPr>
              <a:t> for </a:t>
            </a:r>
            <a:r>
              <a:rPr lang="pl-PL" sz="1200" dirty="0" err="1">
                <a:latin typeface="Times New Roman"/>
                <a:cs typeface="Times New Roman"/>
              </a:rPr>
              <a:t>Occupational</a:t>
            </a:r>
            <a:r>
              <a:rPr lang="pl-PL" sz="1200" dirty="0">
                <a:latin typeface="Times New Roman"/>
                <a:cs typeface="Times New Roman"/>
              </a:rPr>
              <a:t> </a:t>
            </a:r>
            <a:r>
              <a:rPr lang="pl-PL" sz="1200" dirty="0" err="1">
                <a:latin typeface="Times New Roman"/>
                <a:cs typeface="Times New Roman"/>
              </a:rPr>
              <a:t>Health</a:t>
            </a:r>
            <a:r>
              <a:rPr lang="pl-PL" sz="1200" dirty="0">
                <a:latin typeface="Times New Roman"/>
                <a:cs typeface="Times New Roman"/>
              </a:rPr>
              <a:t>. </a:t>
            </a:r>
            <a:r>
              <a:rPr lang="cs-CZ" sz="1200" dirty="0">
                <a:latin typeface="Times New Roman"/>
                <a:cs typeface="Times New Roman"/>
              </a:rPr>
              <a:t>Annals of Work Exposures and Health</a:t>
            </a:r>
            <a:r>
              <a:rPr lang="cs-CZ" sz="1200" i="1" dirty="0">
                <a:latin typeface="Times New Roman"/>
                <a:cs typeface="Times New Roman"/>
              </a:rPr>
              <a:t>, </a:t>
            </a:r>
            <a:r>
              <a:rPr lang="cs-CZ" sz="1200" dirty="0">
                <a:latin typeface="Times New Roman"/>
                <a:cs typeface="Times New Roman"/>
              </a:rPr>
              <a:t>2017, Vol. 61, No. 1, 3–15,  </a:t>
            </a:r>
            <a:r>
              <a:rPr lang="pl-PL" sz="1200" dirty="0">
                <a:latin typeface="Times New Roman"/>
                <a:cs typeface="Times New Roman"/>
                <a:hlinkClick r:id="rId2"/>
              </a:rPr>
              <a:t>https://doi.org/10.1093/annweh/wxw011</a:t>
            </a:r>
            <a:endParaRPr lang="pl-PL" sz="1200" dirty="0">
              <a:latin typeface="Times New Roman"/>
              <a:cs typeface="Times New Roman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1200" dirty="0">
                <a:latin typeface="Times New Roman"/>
                <a:cs typeface="Times New Roman"/>
              </a:rPr>
              <a:t>[2] Raport Alumnów projektu Liderzy Ochrony Zdrowia Fundacji im. Lesława A Pagi: </a:t>
            </a:r>
            <a:r>
              <a:rPr lang="pl-PL" sz="1200" dirty="0" err="1">
                <a:latin typeface="Times New Roman"/>
                <a:cs typeface="Times New Roman"/>
              </a:rPr>
              <a:t>Pkłady</a:t>
            </a:r>
            <a:r>
              <a:rPr lang="pl-PL" sz="1200" dirty="0">
                <a:latin typeface="Times New Roman"/>
                <a:cs typeface="Times New Roman"/>
              </a:rPr>
              <a:t> cyfrowego bogactwa w służbie pacjentom, czyli o wykorzystaniu potencjału danych w sektorze ochrony zdrowia. Warszawa 2019, s. 70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1200" dirty="0">
                <a:latin typeface="Times New Roman"/>
                <a:cs typeface="Times New Roman"/>
              </a:rPr>
              <a:t>[3] </a:t>
            </a:r>
            <a:r>
              <a:rPr lang="pl-PL" sz="1200" dirty="0" smtClean="0">
                <a:latin typeface="Times New Roman"/>
                <a:cs typeface="Times New Roman"/>
              </a:rPr>
              <a:t>Polska </a:t>
            </a:r>
            <a:r>
              <a:rPr lang="pl-PL" sz="1200" dirty="0">
                <a:latin typeface="Times New Roman"/>
                <a:cs typeface="Times New Roman"/>
              </a:rPr>
              <a:t>Izba Ubezpieczeń [</a:t>
            </a:r>
            <a:r>
              <a:rPr lang="pl-PL" sz="1200" dirty="0" smtClean="0">
                <a:latin typeface="Times New Roman"/>
                <a:cs typeface="Times New Roman"/>
              </a:rPr>
              <a:t>Internet</a:t>
            </a:r>
            <a:r>
              <a:rPr lang="pl-PL" sz="1200" dirty="0">
                <a:latin typeface="Times New Roman"/>
                <a:cs typeface="Times New Roman"/>
              </a:rPr>
              <a:t>]. Liczba Polaków z prywatną polisą zdrowotną przekroczyła 2,5 </a:t>
            </a:r>
            <a:r>
              <a:rPr lang="pl-PL" sz="1200" dirty="0" smtClean="0">
                <a:latin typeface="Times New Roman"/>
                <a:cs typeface="Times New Roman"/>
              </a:rPr>
              <a:t>mln [</a:t>
            </a:r>
            <a:r>
              <a:rPr lang="pl-PL" sz="1200" dirty="0">
                <a:latin typeface="Times New Roman"/>
                <a:cs typeface="Times New Roman"/>
              </a:rPr>
              <a:t>cytowany </a:t>
            </a:r>
            <a:r>
              <a:rPr lang="pl-PL" sz="1200" dirty="0" smtClean="0">
                <a:latin typeface="Times New Roman"/>
                <a:cs typeface="Times New Roman"/>
              </a:rPr>
              <a:t>20 listopada 2019]. Adres: </a:t>
            </a:r>
            <a:r>
              <a:rPr lang="pl-PL" sz="1200" dirty="0">
                <a:latin typeface="Times New Roman"/>
                <a:cs typeface="Times New Roman"/>
                <a:hlinkClick r:id="rId3"/>
              </a:rPr>
              <a:t>https://piu.org.pl/ponad-dwa-i-pol-miliona-polakow-z-polisa</a:t>
            </a:r>
            <a:r>
              <a:rPr lang="pl-PL" sz="1200" dirty="0">
                <a:latin typeface="Times New Roman"/>
                <a:cs typeface="Times New Roman"/>
              </a:rPr>
              <a:t>. </a:t>
            </a:r>
            <a:endParaRPr lang="cs-CZ" sz="1200" dirty="0">
              <a:latin typeface="Times New Roman"/>
              <a:cs typeface="Times New Roman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1200" dirty="0">
                <a:latin typeface="Times New Roman"/>
                <a:cs typeface="Times New Roman"/>
              </a:rPr>
              <a:t>[4] </a:t>
            </a:r>
            <a:r>
              <a:rPr lang="pl-PL" sz="1200" dirty="0" smtClean="0">
                <a:latin typeface="Times New Roman"/>
                <a:cs typeface="Times New Roman"/>
              </a:rPr>
              <a:t>Główny </a:t>
            </a:r>
            <a:r>
              <a:rPr lang="pl-PL" sz="1200" dirty="0">
                <a:latin typeface="Times New Roman"/>
                <a:cs typeface="Times New Roman"/>
              </a:rPr>
              <a:t>Urząd Statystyczny [Internet]. Ochrona zdrowia w gospodarstwach domowych; 2016 </a:t>
            </a:r>
            <a:r>
              <a:rPr lang="pl-PL" sz="1200" dirty="0" smtClean="0">
                <a:latin typeface="Times New Roman"/>
                <a:cs typeface="Times New Roman"/>
              </a:rPr>
              <a:t>[cytowany 20 listopada 2019]. Adres: </a:t>
            </a:r>
            <a:r>
              <a:rPr lang="pl-PL" sz="1200" dirty="0">
                <a:latin typeface="Times New Roman"/>
                <a:cs typeface="Times New Roman"/>
                <a:hlinkClick r:id="rId4"/>
              </a:rPr>
              <a:t>https://stat.gov.pl/obszary-tematyczne/zdrowie/zdrowie/ochrona-zdrowia-w-gospodarstwach-domowych-w-2016-r-,2,6.html</a:t>
            </a:r>
            <a:endParaRPr lang="pl-PL" sz="1200" dirty="0">
              <a:latin typeface="Times New Roman"/>
              <a:cs typeface="Times New Roman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1200" dirty="0">
                <a:latin typeface="Times New Roman"/>
                <a:cs typeface="Times New Roman"/>
              </a:rPr>
              <a:t>[5</a:t>
            </a:r>
            <a:r>
              <a:rPr lang="pl-PL" sz="1200" dirty="0" smtClean="0">
                <a:latin typeface="Times New Roman"/>
                <a:cs typeface="Times New Roman"/>
              </a:rPr>
              <a:t>] Lux Med. [Internet]. E-skierowania </a:t>
            </a:r>
            <a:r>
              <a:rPr lang="pl-PL" sz="1200" dirty="0">
                <a:latin typeface="Times New Roman"/>
                <a:cs typeface="Times New Roman"/>
              </a:rPr>
              <a:t>[cytowany </a:t>
            </a:r>
            <a:r>
              <a:rPr lang="pl-PL" sz="1200" dirty="0" smtClean="0">
                <a:latin typeface="Times New Roman"/>
                <a:cs typeface="Times New Roman"/>
              </a:rPr>
              <a:t>22 </a:t>
            </a:r>
            <a:r>
              <a:rPr lang="pl-PL" sz="1200" dirty="0">
                <a:latin typeface="Times New Roman"/>
                <a:cs typeface="Times New Roman"/>
              </a:rPr>
              <a:t>listopada 2019]. </a:t>
            </a:r>
            <a:r>
              <a:rPr lang="pl-PL" sz="1200" dirty="0" smtClean="0">
                <a:latin typeface="Times New Roman"/>
                <a:cs typeface="Times New Roman"/>
              </a:rPr>
              <a:t>Adres: </a:t>
            </a:r>
            <a:r>
              <a:rPr lang="pl-PL" sz="1200" dirty="0">
                <a:latin typeface="Times New Roman"/>
                <a:cs typeface="Times New Roman"/>
                <a:hlinkClick r:id="rId5"/>
              </a:rPr>
              <a:t>https://www.luxmed.pl/e-skierowania</a:t>
            </a:r>
            <a:r>
              <a:rPr lang="pl-PL" sz="1200" dirty="0" smtClean="0">
                <a:latin typeface="Times New Roman"/>
                <a:cs typeface="Times New Roman"/>
                <a:hlinkClick r:id="rId5"/>
              </a:rPr>
              <a:t>/</a:t>
            </a:r>
            <a:endParaRPr lang="pl-PL" sz="1200" dirty="0" smtClean="0">
              <a:latin typeface="Times New Roman"/>
              <a:cs typeface="Times New Roman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1200" dirty="0" smtClean="0">
                <a:latin typeface="Times New Roman"/>
                <a:cs typeface="Times New Roman"/>
              </a:rPr>
              <a:t>[6] </a:t>
            </a:r>
            <a:r>
              <a:rPr lang="pl-PL" sz="1200" dirty="0" err="1" smtClean="0">
                <a:latin typeface="Times New Roman"/>
                <a:cs typeface="Times New Roman"/>
              </a:rPr>
              <a:t>Enel</a:t>
            </a:r>
            <a:r>
              <a:rPr lang="pl-PL" sz="1200" dirty="0" smtClean="0">
                <a:latin typeface="Times New Roman"/>
                <a:cs typeface="Times New Roman"/>
              </a:rPr>
              <a:t>-med. [Internet]. </a:t>
            </a:r>
            <a:r>
              <a:rPr lang="pl-PL" sz="1200" dirty="0" err="1" smtClean="0">
                <a:latin typeface="Times New Roman"/>
                <a:cs typeface="Times New Roman"/>
              </a:rPr>
              <a:t>Medispot</a:t>
            </a:r>
            <a:r>
              <a:rPr lang="pl-PL" sz="1200" dirty="0" smtClean="0">
                <a:latin typeface="Times New Roman"/>
                <a:cs typeface="Times New Roman"/>
              </a:rPr>
              <a:t> </a:t>
            </a:r>
            <a:r>
              <a:rPr lang="pl-PL" sz="1200" dirty="0">
                <a:latin typeface="Times New Roman"/>
                <a:cs typeface="Times New Roman"/>
              </a:rPr>
              <a:t>[cytowany </a:t>
            </a:r>
            <a:r>
              <a:rPr lang="pl-PL" sz="1200" dirty="0" smtClean="0">
                <a:latin typeface="Times New Roman"/>
                <a:cs typeface="Times New Roman"/>
              </a:rPr>
              <a:t>22 </a:t>
            </a:r>
            <a:r>
              <a:rPr lang="pl-PL" sz="1200" dirty="0">
                <a:latin typeface="Times New Roman"/>
                <a:cs typeface="Times New Roman"/>
              </a:rPr>
              <a:t>listopada 2019]. </a:t>
            </a:r>
            <a:r>
              <a:rPr lang="pl-PL" sz="1200" dirty="0" smtClean="0">
                <a:latin typeface="Times New Roman"/>
                <a:cs typeface="Times New Roman"/>
              </a:rPr>
              <a:t>Adres: </a:t>
            </a:r>
            <a:r>
              <a:rPr lang="pl-PL" sz="1200" dirty="0">
                <a:latin typeface="Times New Roman"/>
                <a:cs typeface="Times New Roman"/>
                <a:hlinkClick r:id="rId6"/>
              </a:rPr>
              <a:t>https://medispot.enel.pl</a:t>
            </a:r>
            <a:r>
              <a:rPr lang="pl-PL" sz="1200" dirty="0" smtClean="0">
                <a:latin typeface="Times New Roman"/>
                <a:cs typeface="Times New Roman"/>
                <a:hlinkClick r:id="rId6"/>
              </a:rPr>
              <a:t>/</a:t>
            </a:r>
            <a:endParaRPr lang="pl-PL" sz="1200" dirty="0" smtClean="0">
              <a:latin typeface="Times New Roman"/>
              <a:cs typeface="Times New Roman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1200" dirty="0" smtClean="0">
                <a:latin typeface="Times New Roman"/>
                <a:cs typeface="Times New Roman"/>
              </a:rPr>
              <a:t>[7] </a:t>
            </a:r>
            <a:r>
              <a:rPr lang="pl-PL" sz="1200" dirty="0">
                <a:latin typeface="Times New Roman"/>
                <a:cs typeface="Times New Roman"/>
              </a:rPr>
              <a:t>Puchalski K., Korzeniowska E.: Promocja zdrowia w zakładzie pracy: wsparcie dla zdrowego odżywiania się i aktywności fizycznej pracowników. Instytut Medycyny Pracy, Łódź 2017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1200" dirty="0" smtClean="0">
                <a:latin typeface="Times New Roman"/>
                <a:cs typeface="Times New Roman"/>
              </a:rPr>
              <a:t>[8] </a:t>
            </a:r>
            <a:r>
              <a:rPr lang="pl-PL" sz="1200" dirty="0">
                <a:latin typeface="Times New Roman"/>
                <a:cs typeface="Times New Roman"/>
              </a:rPr>
              <a:t>World </a:t>
            </a:r>
            <a:r>
              <a:rPr lang="pl-PL" sz="1200" dirty="0" err="1">
                <a:latin typeface="Times New Roman"/>
                <a:cs typeface="Times New Roman"/>
              </a:rPr>
              <a:t>Health</a:t>
            </a:r>
            <a:r>
              <a:rPr lang="pl-PL" sz="1200" dirty="0">
                <a:latin typeface="Times New Roman"/>
                <a:cs typeface="Times New Roman"/>
              </a:rPr>
              <a:t> Organization(WHO). </a:t>
            </a:r>
            <a:r>
              <a:rPr lang="pl-PL" sz="1200" dirty="0" err="1">
                <a:latin typeface="Times New Roman"/>
                <a:cs typeface="Times New Roman"/>
              </a:rPr>
              <a:t>Healthy</a:t>
            </a:r>
            <a:r>
              <a:rPr lang="pl-PL" sz="1200" dirty="0">
                <a:latin typeface="Times New Roman"/>
                <a:cs typeface="Times New Roman"/>
              </a:rPr>
              <a:t> </a:t>
            </a:r>
            <a:r>
              <a:rPr lang="pl-PL" sz="1200" dirty="0" err="1">
                <a:latin typeface="Times New Roman"/>
                <a:cs typeface="Times New Roman"/>
              </a:rPr>
              <a:t>Workplace</a:t>
            </a:r>
            <a:r>
              <a:rPr lang="pl-PL" sz="1200" dirty="0">
                <a:latin typeface="Times New Roman"/>
                <a:cs typeface="Times New Roman"/>
              </a:rPr>
              <a:t>: A Model for Action. [Internet]: WHO, 2010 [cytowany 20 listopada </a:t>
            </a:r>
            <a:r>
              <a:rPr lang="pl-PL" sz="1200" dirty="0" smtClean="0">
                <a:latin typeface="Times New Roman"/>
                <a:cs typeface="Times New Roman"/>
              </a:rPr>
              <a:t>2019]. Adres: </a:t>
            </a:r>
            <a:r>
              <a:rPr lang="pl-PL" sz="1200" dirty="0">
                <a:latin typeface="Times New Roman"/>
                <a:cs typeface="Times New Roman"/>
              </a:rPr>
              <a:t>https://www.who.int/occupational_health/publications/healthy_workplaces_model_action.pdf</a:t>
            </a:r>
            <a:endParaRPr lang="cs-CZ" sz="1200" dirty="0">
              <a:latin typeface="Times New Roman"/>
              <a:cs typeface="Times New Roman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cs-CZ" sz="1200" dirty="0" smtClean="0">
                <a:latin typeface="Times New Roman"/>
                <a:cs typeface="Times New Roman"/>
              </a:rPr>
              <a:t>[9] </a:t>
            </a:r>
            <a:r>
              <a:rPr lang="en-US" sz="1200" dirty="0" err="1">
                <a:latin typeface="Times New Roman"/>
                <a:cs typeface="Times New Roman"/>
              </a:rPr>
              <a:t>Goszczyńska</a:t>
            </a:r>
            <a:r>
              <a:rPr lang="en-US" sz="1200" dirty="0">
                <a:latin typeface="Times New Roman"/>
                <a:cs typeface="Times New Roman"/>
              </a:rPr>
              <a:t> E., </a:t>
            </a:r>
            <a:r>
              <a:rPr lang="en-US" sz="1200" dirty="0" err="1">
                <a:latin typeface="Times New Roman"/>
                <a:cs typeface="Times New Roman"/>
              </a:rPr>
              <a:t>Korzeniowska</a:t>
            </a:r>
            <a:r>
              <a:rPr lang="en-US" sz="1200" dirty="0">
                <a:latin typeface="Times New Roman"/>
                <a:cs typeface="Times New Roman"/>
              </a:rPr>
              <a:t> E., </a:t>
            </a:r>
            <a:r>
              <a:rPr lang="en-US" sz="1200" dirty="0" err="1">
                <a:latin typeface="Times New Roman"/>
                <a:cs typeface="Times New Roman"/>
              </a:rPr>
              <a:t>Puchalski</a:t>
            </a:r>
            <a:r>
              <a:rPr lang="en-US" sz="1200" dirty="0">
                <a:latin typeface="Times New Roman"/>
                <a:cs typeface="Times New Roman"/>
              </a:rPr>
              <a:t> K.: </a:t>
            </a:r>
            <a:r>
              <a:rPr lang="en-US" sz="1200" dirty="0" err="1">
                <a:latin typeface="Times New Roman"/>
                <a:cs typeface="Times New Roman"/>
              </a:rPr>
              <a:t>Zarządzanie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zdrowiem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personelu</a:t>
            </a:r>
            <a:r>
              <a:rPr lang="en-US" sz="1200" dirty="0">
                <a:latin typeface="Times New Roman"/>
                <a:cs typeface="Times New Roman"/>
              </a:rPr>
              <a:t> w </a:t>
            </a:r>
            <a:r>
              <a:rPr lang="en-US" sz="1200" dirty="0" err="1">
                <a:latin typeface="Times New Roman"/>
                <a:cs typeface="Times New Roman"/>
              </a:rPr>
              <a:t>kontekście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starzenia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się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społeczeństwa</a:t>
            </a:r>
            <a:r>
              <a:rPr lang="en-US" sz="1200" dirty="0">
                <a:latin typeface="Times New Roman"/>
                <a:cs typeface="Times New Roman"/>
              </a:rPr>
              <a:t>. </a:t>
            </a:r>
            <a:r>
              <a:rPr lang="en-US" sz="1200" dirty="0" err="1">
                <a:latin typeface="Times New Roman"/>
                <a:cs typeface="Times New Roman"/>
              </a:rPr>
              <a:t>Raport</a:t>
            </a:r>
            <a:r>
              <a:rPr lang="en-US" sz="1200" dirty="0">
                <a:latin typeface="Times New Roman"/>
                <a:cs typeface="Times New Roman"/>
              </a:rPr>
              <a:t> z </a:t>
            </a:r>
            <a:r>
              <a:rPr lang="en-US" sz="1200" dirty="0" err="1">
                <a:latin typeface="Times New Roman"/>
                <a:cs typeface="Times New Roman"/>
              </a:rPr>
              <a:t>reprezentatywnego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badania</a:t>
            </a:r>
            <a:r>
              <a:rPr lang="en-US" sz="1200" dirty="0">
                <a:latin typeface="Times New Roman"/>
                <a:cs typeface="Times New Roman"/>
              </a:rPr>
              <a:t> 1000 </a:t>
            </a:r>
            <a:r>
              <a:rPr lang="en-US" sz="1200" dirty="0" err="1">
                <a:latin typeface="Times New Roman"/>
                <a:cs typeface="Times New Roman"/>
              </a:rPr>
              <a:t>średnich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i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dużych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zakładów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pracy</a:t>
            </a:r>
            <a:r>
              <a:rPr lang="en-US" sz="1200" dirty="0">
                <a:latin typeface="Times New Roman"/>
                <a:cs typeface="Times New Roman"/>
              </a:rPr>
              <a:t> w </a:t>
            </a:r>
            <a:r>
              <a:rPr lang="en-US" sz="1200" dirty="0" err="1">
                <a:latin typeface="Times New Roman"/>
                <a:cs typeface="Times New Roman"/>
              </a:rPr>
              <a:t>Polsce</a:t>
            </a:r>
            <a:r>
              <a:rPr lang="en-US" sz="1200" dirty="0">
                <a:latin typeface="Times New Roman"/>
                <a:cs typeface="Times New Roman"/>
              </a:rPr>
              <a:t>; </a:t>
            </a:r>
            <a:r>
              <a:rPr lang="en-US" sz="1200" dirty="0" err="1">
                <a:latin typeface="Times New Roman"/>
                <a:cs typeface="Times New Roman"/>
              </a:rPr>
              <a:t>Łódź</a:t>
            </a:r>
            <a:r>
              <a:rPr lang="en-US" sz="1200" dirty="0">
                <a:latin typeface="Times New Roman"/>
                <a:cs typeface="Times New Roman"/>
              </a:rPr>
              <a:t>, 2018</a:t>
            </a:r>
            <a:r>
              <a:rPr lang="cs-CZ" sz="1200" dirty="0">
                <a:effectLst/>
                <a:latin typeface="Times New Roman"/>
                <a:cs typeface="Times New Roman"/>
              </a:rPr>
              <a:t> </a:t>
            </a:r>
            <a:endParaRPr lang="cs-CZ" sz="1200" dirty="0">
              <a:latin typeface="Times New Roman"/>
              <a:cs typeface="Times New Roman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cs-CZ" sz="1200" dirty="0" smtClean="0">
                <a:latin typeface="Times New Roman"/>
                <a:cs typeface="Times New Roman"/>
              </a:rPr>
              <a:t>[10] </a:t>
            </a:r>
            <a:r>
              <a:rPr lang="cs-CZ" sz="1200" dirty="0">
                <a:latin typeface="Times New Roman"/>
                <a:cs typeface="Times New Roman"/>
              </a:rPr>
              <a:t>Puchalski K., Korzeniowska E.: Promocja zdrowia w średnich i dużych w firmách w Polsce w 2017 r. – rozpowszechnienie, realizacja, efekty i trudności, Med Pr 2019;70(3):275–294. https://doi.org/10.13075/mp.5893.00802</a:t>
            </a:r>
            <a:r>
              <a:rPr lang="cs-CZ" sz="1200" dirty="0">
                <a:effectLst/>
                <a:latin typeface="Times New Roman"/>
                <a:cs typeface="Times New Roman"/>
              </a:rPr>
              <a:t> </a:t>
            </a:r>
            <a:endParaRPr lang="cs-CZ"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174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/>
                <a:cs typeface="Times New Roman"/>
              </a:rPr>
              <a:t>Bibliografia</a:t>
            </a:r>
            <a:r>
              <a:rPr lang="en-US" dirty="0">
                <a:latin typeface="Times New Roman"/>
                <a:cs typeface="Times New Roman"/>
              </a:rPr>
              <a:t> (2)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8486" y="1720558"/>
            <a:ext cx="8712148" cy="4779014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1200" dirty="0">
                <a:latin typeface="Times New Roman"/>
                <a:cs typeface="Times New Roman"/>
              </a:rPr>
              <a:t>[</a:t>
            </a:r>
            <a:r>
              <a:rPr lang="en-US" sz="1200" dirty="0" smtClean="0">
                <a:latin typeface="Times New Roman"/>
                <a:cs typeface="Times New Roman"/>
              </a:rPr>
              <a:t>1</a:t>
            </a:r>
            <a:r>
              <a:rPr lang="pl-PL" sz="1200" dirty="0" smtClean="0">
                <a:latin typeface="Times New Roman"/>
                <a:cs typeface="Times New Roman"/>
              </a:rPr>
              <a:t>1</a:t>
            </a:r>
            <a:r>
              <a:rPr lang="en-US" sz="1200" dirty="0" smtClean="0">
                <a:latin typeface="Times New Roman"/>
                <a:cs typeface="Times New Roman"/>
              </a:rPr>
              <a:t>] </a:t>
            </a:r>
            <a:r>
              <a:rPr lang="pl-PL" sz="1200" dirty="0" smtClean="0">
                <a:latin typeface="Times New Roman"/>
                <a:cs typeface="Times New Roman"/>
              </a:rPr>
              <a:t>Ustawa z dnia 11 marca 2004 r. o podatku od towarów i usług. </a:t>
            </a:r>
            <a:r>
              <a:rPr lang="pl-PL" sz="1200" dirty="0" err="1" smtClean="0">
                <a:latin typeface="Times New Roman"/>
                <a:cs typeface="Times New Roman"/>
              </a:rPr>
              <a:t>DzU</a:t>
            </a:r>
            <a:r>
              <a:rPr lang="pl-PL" sz="1200" dirty="0" smtClean="0">
                <a:latin typeface="Times New Roman"/>
                <a:cs typeface="Times New Roman"/>
              </a:rPr>
              <a:t> z 2004, Nr 54 poz.535</a:t>
            </a:r>
            <a:endParaRPr lang="pl-PL" sz="1200" dirty="0">
              <a:latin typeface="Times New Roman"/>
              <a:cs typeface="Times New Roman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[12] art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 ust. 1 pkt 26 Rozporządzenia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Ministra Pracy i Polityki Socjalnej z dnia 18 grudnia 1998 r. w sprawie szczegółowych zasad ustalania podstawy wymiaru składek na ubezpieczenia emerytalne i rentowe. DzU z 1998 r., Nr 161 poz. 1106 z późn. zm.).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sz="1200" dirty="0" smtClean="0">
                <a:latin typeface="Times New Roman"/>
                <a:cs typeface="Times New Roman"/>
              </a:rPr>
              <a:t>[13] Główny Urząd Statystyczny: Mały Rocznik Satystyczny Polski 2019, Dochody i spożycie w gospodarstwach domowych, tabela nr 3, s. 147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sz="1200" dirty="0" smtClean="0">
                <a:latin typeface="Times New Roman"/>
                <a:cs typeface="Times New Roman"/>
              </a:rPr>
              <a:t>[14] World Health Organizaton [Internet]. Mental Health [</a:t>
            </a:r>
            <a:r>
              <a:rPr lang="pl-PL" sz="1200" dirty="0">
                <a:latin typeface="Times New Roman"/>
                <a:cs typeface="Times New Roman"/>
              </a:rPr>
              <a:t>cytowany </a:t>
            </a:r>
            <a:r>
              <a:rPr lang="pl-PL" sz="1200" dirty="0" smtClean="0">
                <a:latin typeface="Times New Roman"/>
                <a:cs typeface="Times New Roman"/>
              </a:rPr>
              <a:t>22 </a:t>
            </a:r>
            <a:r>
              <a:rPr lang="pl-PL" sz="1200" dirty="0">
                <a:latin typeface="Times New Roman"/>
                <a:cs typeface="Times New Roman"/>
              </a:rPr>
              <a:t>listopada 2019</a:t>
            </a:r>
            <a:r>
              <a:rPr lang="cs-CZ" sz="1200" dirty="0" smtClean="0">
                <a:latin typeface="Times New Roman"/>
                <a:cs typeface="Times New Roman"/>
              </a:rPr>
              <a:t>]. Adres: </a:t>
            </a:r>
            <a:r>
              <a:rPr lang="cs-CZ" sz="1200" dirty="0">
                <a:latin typeface="Times New Roman"/>
                <a:cs typeface="Times New Roman"/>
                <a:hlinkClick r:id="rId2"/>
              </a:rPr>
              <a:t>https://www.who.int/mental_health/evidence/burn-out/en</a:t>
            </a:r>
            <a:r>
              <a:rPr lang="cs-CZ" sz="1200" dirty="0" smtClean="0">
                <a:latin typeface="Times New Roman"/>
                <a:cs typeface="Times New Roman"/>
                <a:hlinkClick r:id="rId2"/>
              </a:rPr>
              <a:t>/</a:t>
            </a:r>
            <a:endParaRPr lang="cs-CZ" sz="1200" dirty="0" smtClean="0">
              <a:latin typeface="Times New Roman"/>
              <a:cs typeface="Times New Roman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cs-CZ" sz="1200" dirty="0" smtClean="0">
                <a:latin typeface="Times New Roman"/>
                <a:cs typeface="Times New Roman"/>
              </a:rPr>
              <a:t>[15] Zakłąd Ubezpieczeń Społecznych [Internet]. ZUS: Cudzoziemcy w polskim systemie ubezpieczeń społecznych, Warszawa 2019 [</a:t>
            </a:r>
            <a:r>
              <a:rPr lang="pl-PL" sz="1200" dirty="0">
                <a:latin typeface="Times New Roman"/>
                <a:cs typeface="Times New Roman"/>
              </a:rPr>
              <a:t>cytowany </a:t>
            </a:r>
            <a:r>
              <a:rPr lang="pl-PL" sz="1200" dirty="0" smtClean="0">
                <a:latin typeface="Times New Roman"/>
                <a:cs typeface="Times New Roman"/>
              </a:rPr>
              <a:t>24 </a:t>
            </a:r>
            <a:r>
              <a:rPr lang="pl-PL" sz="1200" dirty="0">
                <a:latin typeface="Times New Roman"/>
                <a:cs typeface="Times New Roman"/>
              </a:rPr>
              <a:t>listopada 2019</a:t>
            </a:r>
            <a:r>
              <a:rPr lang="cs-CZ" sz="1200" dirty="0" smtClean="0">
                <a:latin typeface="Times New Roman"/>
                <a:cs typeface="Times New Roman"/>
              </a:rPr>
              <a:t>]. Adres: </a:t>
            </a:r>
            <a:r>
              <a:rPr lang="cs-CZ" sz="1200" dirty="0">
                <a:latin typeface="Times New Roman"/>
                <a:cs typeface="Times New Roman"/>
              </a:rPr>
              <a:t>https://www.zus.pl/documents/10182/2322024/Cudzoziemcy+w+polskim+systemie+ubezpiecze%C5%84+spo%C5%82ecznych.pdf/4498fca6-981d-a37c-3742-8e4e74e20a32</a:t>
            </a:r>
          </a:p>
        </p:txBody>
      </p:sp>
    </p:spTree>
    <p:extLst>
      <p:ext uri="{BB962C8B-B14F-4D97-AF65-F5344CB8AC3E}">
        <p14:creationId xmlns:p14="http://schemas.microsoft.com/office/powerpoint/2010/main" val="1170014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ercer Sapphire">
    <a:dk1>
      <a:srgbClr val="000000"/>
    </a:dk1>
    <a:lt1>
      <a:srgbClr val="FFFFFF"/>
    </a:lt1>
    <a:dk2>
      <a:srgbClr val="002C77"/>
    </a:dk2>
    <a:lt2>
      <a:srgbClr val="BFBFBF"/>
    </a:lt2>
    <a:accent1>
      <a:srgbClr val="002C77"/>
    </a:accent1>
    <a:accent2>
      <a:srgbClr val="00A8C8"/>
    </a:accent2>
    <a:accent3>
      <a:srgbClr val="006D9E"/>
    </a:accent3>
    <a:accent4>
      <a:srgbClr val="A6E2EF"/>
    </a:accent4>
    <a:accent5>
      <a:srgbClr val="7C848A"/>
    </a:accent5>
    <a:accent6>
      <a:srgbClr val="404040"/>
    </a:accent6>
    <a:hlink>
      <a:srgbClr val="4D4D4D"/>
    </a:hlink>
    <a:folHlink>
      <a:srgbClr val="808080"/>
    </a:folHlink>
  </a:clrScheme>
  <a:fontScheme name="Merc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188</TotalTime>
  <Words>678</Words>
  <Application>Microsoft Macintosh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Capital</vt:lpstr>
      <vt:lpstr>SYSTEM OCHRONY ZDROWIA PRACUJĄCYCH</vt:lpstr>
      <vt:lpstr>Sytuacja prawna dziś</vt:lpstr>
      <vt:lpstr>Trendy</vt:lpstr>
      <vt:lpstr>Jak prywatny rynek wykorzystuje lukę </vt:lpstr>
      <vt:lpstr>Optymalizacja składek ZUS [12]</vt:lpstr>
      <vt:lpstr>Wyzwania</vt:lpstr>
      <vt:lpstr>Bibliografia </vt:lpstr>
      <vt:lpstr>Bibliografia (2)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OCHRONY ZDROWIA PRACUJĄCYCH</dc:title>
  <dc:creator>Agata</dc:creator>
  <cp:lastModifiedBy>Pawlak</cp:lastModifiedBy>
  <cp:revision>19</cp:revision>
  <dcterms:created xsi:type="dcterms:W3CDTF">2019-11-08T16:15:04Z</dcterms:created>
  <dcterms:modified xsi:type="dcterms:W3CDTF">2019-12-06T21:42:46Z</dcterms:modified>
</cp:coreProperties>
</file>