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57" r:id="rId5"/>
    <p:sldId id="258" r:id="rId6"/>
    <p:sldId id="262" r:id="rId7"/>
    <p:sldId id="264" r:id="rId8"/>
    <p:sldId id="265" r:id="rId9"/>
    <p:sldId id="266" r:id="rId10"/>
    <p:sldId id="267" r:id="rId11"/>
    <p:sldId id="260" r:id="rId12"/>
    <p:sldId id="268" r:id="rId13"/>
    <p:sldId id="269" r:id="rId14"/>
    <p:sldId id="271" r:id="rId15"/>
    <p:sldId id="270" r:id="rId16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F286A8-AB28-480C-91C6-B5A0967F545A}" v="5" dt="2019-12-05T15:45:17.764"/>
  </p1510:revLst>
</p1510:revInfo>
</file>

<file path=ppt/tableStyles.xml><?xml version="1.0" encoding="utf-8"?>
<a:tblStyleLst xmlns:a="http://schemas.openxmlformats.org/drawingml/2006/main" def="{0E3FDE45-AF77-4B5C-9715-49D594BDF05E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43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3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usz Panczyk" userId="92bd01b6-e5a2-457c-a7a4-d4d89fa3b683" providerId="ADAL" clId="{4EF286A8-AB28-480C-91C6-B5A0967F545A}"/>
    <pc:docChg chg="custSel addSld modSld">
      <pc:chgData name="Mariusz Panczyk" userId="92bd01b6-e5a2-457c-a7a4-d4d89fa3b683" providerId="ADAL" clId="{4EF286A8-AB28-480C-91C6-B5A0967F545A}" dt="2019-12-05T15:45:17.763" v="72"/>
      <pc:docMkLst>
        <pc:docMk/>
      </pc:docMkLst>
      <pc:sldChg chg="modSp">
        <pc:chgData name="Mariusz Panczyk" userId="92bd01b6-e5a2-457c-a7a4-d4d89fa3b683" providerId="ADAL" clId="{4EF286A8-AB28-480C-91C6-B5A0967F545A}" dt="2019-12-05T15:40:39.142" v="71" actId="20577"/>
        <pc:sldMkLst>
          <pc:docMk/>
          <pc:sldMk cId="1756136185" sldId="257"/>
        </pc:sldMkLst>
        <pc:spChg chg="mod">
          <ac:chgData name="Mariusz Panczyk" userId="92bd01b6-e5a2-457c-a7a4-d4d89fa3b683" providerId="ADAL" clId="{4EF286A8-AB28-480C-91C6-B5A0967F545A}" dt="2019-12-05T15:40:39.142" v="71" actId="20577"/>
          <ac:spMkLst>
            <pc:docMk/>
            <pc:sldMk cId="1756136185" sldId="257"/>
            <ac:spMk id="2" creationId="{00000000-0000-0000-0000-000000000000}"/>
          </ac:spMkLst>
        </pc:spChg>
        <pc:spChg chg="mod">
          <ac:chgData name="Mariusz Panczyk" userId="92bd01b6-e5a2-457c-a7a4-d4d89fa3b683" providerId="ADAL" clId="{4EF286A8-AB28-480C-91C6-B5A0967F545A}" dt="2019-12-05T15:39:32.249" v="69" actId="20577"/>
          <ac:spMkLst>
            <pc:docMk/>
            <pc:sldMk cId="1756136185" sldId="257"/>
            <ac:spMk id="5" creationId="{72C25AAB-8B0D-4086-9913-E2DE08B39DCB}"/>
          </ac:spMkLst>
        </pc:spChg>
      </pc:sldChg>
      <pc:sldChg chg="modSp">
        <pc:chgData name="Mariusz Panczyk" userId="92bd01b6-e5a2-457c-a7a4-d4d89fa3b683" providerId="ADAL" clId="{4EF286A8-AB28-480C-91C6-B5A0967F545A}" dt="2019-12-05T15:30:15.862" v="4" actId="1037"/>
        <pc:sldMkLst>
          <pc:docMk/>
          <pc:sldMk cId="3432416375" sldId="258"/>
        </pc:sldMkLst>
        <pc:spChg chg="mod">
          <ac:chgData name="Mariusz Panczyk" userId="92bd01b6-e5a2-457c-a7a4-d4d89fa3b683" providerId="ADAL" clId="{4EF286A8-AB28-480C-91C6-B5A0967F545A}" dt="2019-12-05T15:30:15.862" v="4" actId="1037"/>
          <ac:spMkLst>
            <pc:docMk/>
            <pc:sldMk cId="3432416375" sldId="258"/>
            <ac:spMk id="5" creationId="{C8B8F648-B556-4B99-98C3-A4621C18FBB5}"/>
          </ac:spMkLst>
        </pc:spChg>
      </pc:sldChg>
      <pc:sldChg chg="modSp">
        <pc:chgData name="Mariusz Panczyk" userId="92bd01b6-e5a2-457c-a7a4-d4d89fa3b683" providerId="ADAL" clId="{4EF286A8-AB28-480C-91C6-B5A0967F545A}" dt="2019-12-05T15:45:17.763" v="72"/>
        <pc:sldMkLst>
          <pc:docMk/>
          <pc:sldMk cId="2228807731" sldId="270"/>
        </pc:sldMkLst>
        <pc:spChg chg="mod">
          <ac:chgData name="Mariusz Panczyk" userId="92bd01b6-e5a2-457c-a7a4-d4d89fa3b683" providerId="ADAL" clId="{4EF286A8-AB28-480C-91C6-B5A0967F545A}" dt="2019-12-05T15:45:17.763" v="72"/>
          <ac:spMkLst>
            <pc:docMk/>
            <pc:sldMk cId="2228807731" sldId="270"/>
            <ac:spMk id="5" creationId="{72C25AAB-8B0D-4086-9913-E2DE08B39DCB}"/>
          </ac:spMkLst>
        </pc:spChg>
      </pc:sldChg>
      <pc:sldChg chg="addSp delSp modSp add">
        <pc:chgData name="Mariusz Panczyk" userId="92bd01b6-e5a2-457c-a7a4-d4d89fa3b683" providerId="ADAL" clId="{4EF286A8-AB28-480C-91C6-B5A0967F545A}" dt="2019-12-05T15:35:53.980" v="52" actId="1036"/>
        <pc:sldMkLst>
          <pc:docMk/>
          <pc:sldMk cId="68911281" sldId="271"/>
        </pc:sldMkLst>
        <pc:spChg chg="mod">
          <ac:chgData name="Mariusz Panczyk" userId="92bd01b6-e5a2-457c-a7a4-d4d89fa3b683" providerId="ADAL" clId="{4EF286A8-AB28-480C-91C6-B5A0967F545A}" dt="2019-12-05T15:34:11.024" v="41" actId="20577"/>
          <ac:spMkLst>
            <pc:docMk/>
            <pc:sldMk cId="68911281" sldId="271"/>
            <ac:spMk id="2" creationId="{D50BDC53-ABB7-42F2-AD27-9708FB24766F}"/>
          </ac:spMkLst>
        </pc:spChg>
        <pc:spChg chg="del">
          <ac:chgData name="Mariusz Panczyk" userId="92bd01b6-e5a2-457c-a7a4-d4d89fa3b683" providerId="ADAL" clId="{4EF286A8-AB28-480C-91C6-B5A0967F545A}" dt="2019-12-05T15:31:55.530" v="6" actId="478"/>
          <ac:spMkLst>
            <pc:docMk/>
            <pc:sldMk cId="68911281" sldId="271"/>
            <ac:spMk id="3" creationId="{F6E3F797-390C-457F-A846-58042B4C9F84}"/>
          </ac:spMkLst>
        </pc:spChg>
        <pc:picChg chg="add del mod">
          <ac:chgData name="Mariusz Panczyk" userId="92bd01b6-e5a2-457c-a7a4-d4d89fa3b683" providerId="ADAL" clId="{4EF286A8-AB28-480C-91C6-B5A0967F545A}" dt="2019-12-05T15:32:38.960" v="13" actId="478"/>
          <ac:picMkLst>
            <pc:docMk/>
            <pc:sldMk cId="68911281" sldId="271"/>
            <ac:picMk id="5" creationId="{9B64ECEC-E53B-4EDF-B7DE-F37A61291189}"/>
          </ac:picMkLst>
        </pc:picChg>
        <pc:picChg chg="add mod modCrop">
          <ac:chgData name="Mariusz Panczyk" userId="92bd01b6-e5a2-457c-a7a4-d4d89fa3b683" providerId="ADAL" clId="{4EF286A8-AB28-480C-91C6-B5A0967F545A}" dt="2019-12-05T15:35:53.980" v="52" actId="1036"/>
          <ac:picMkLst>
            <pc:docMk/>
            <pc:sldMk cId="68911281" sldId="271"/>
            <ac:picMk id="7" creationId="{4C119AB3-5A42-410F-A376-A491A8DDA7F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>
              <a:latin typeface="Calibri" panose="020F0502020204030204" pitchFamily="34" charset="0"/>
            </a:endParaRP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C780F1-8920-4F70-8928-22D34454FCB3}" type="datetime1">
              <a:rPr lang="pl-PL" smtClean="0">
                <a:latin typeface="Calibri" panose="020F0502020204030204" pitchFamily="34" charset="0"/>
              </a:rPr>
              <a:t>05.12.2019</a:t>
            </a:fld>
            <a:endParaRPr lang="pl-PL">
              <a:latin typeface="Calibri" panose="020F0502020204030204" pitchFamily="34" charset="0"/>
            </a:endParaRPr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>
              <a:latin typeface="Calibri" panose="020F0502020204030204" pitchFamily="34" charset="0"/>
            </a:endParaRPr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C33ADDF-418B-4AEE-81B9-E77B3218F8B3}" type="slidenum">
              <a:rPr lang="pl-PL" smtClean="0">
                <a:latin typeface="Calibri" panose="020F0502020204030204" pitchFamily="34" charset="0"/>
              </a:rPr>
              <a:t>‹#›</a:t>
            </a:fld>
            <a:endParaRPr lang="pl-P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9590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F2AA167-9E3E-49DA-B722-1E96E8602C4C}" type="datetime1">
              <a:rPr lang="pl-PL" noProof="0" smtClean="0"/>
              <a:t>05.12.2019</a:t>
            </a:fld>
            <a:endParaRPr lang="pl-PL" noProof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275029A-2D1E-47A5-9598-4A9AC47B3AC1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0307704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5029A-2D1E-47A5-9598-4A9AC47B3AC1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0265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5029A-2D1E-47A5-9598-4A9AC47B3AC1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1642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5029A-2D1E-47A5-9598-4A9AC47B3AC1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2312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5029A-2D1E-47A5-9598-4A9AC47B3AC1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0892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l">
              <a:defRPr sz="60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0F9556C7-5B59-4ABF-88E2-A1B04F8F43BE}" type="datetime1">
              <a:rPr lang="pl-PL" noProof="0" smtClean="0"/>
              <a:t>05.12.2019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062D6987-FB6D-4DB8-81B8-AD0F35E3BB5F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483261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C4EF4F11-16F0-486C-A4EA-7E355B57B356}" type="datetime1">
              <a:rPr lang="pl-PL" noProof="0" smtClean="0"/>
              <a:t>05.12.2019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062D6987-FB6D-4DB8-81B8-AD0F35E3BB5F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6317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CA44FC59-7DCB-42CA-8AFA-50EBE22AED89}" type="datetime1">
              <a:rPr lang="pl-PL" noProof="0" smtClean="0"/>
              <a:t>05.12.2019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062D6987-FB6D-4DB8-81B8-AD0F35E3BB5F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44623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35881387-9C8F-45FE-B325-4E1FA5B738D2}" type="datetime1">
              <a:rPr lang="pl-PL" noProof="0" smtClean="0"/>
              <a:t>05.12.2019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062D6987-FB6D-4DB8-81B8-AD0F35E3BB5F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70246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62262"/>
          </a:xfrm>
        </p:spPr>
        <p:txBody>
          <a:bodyPr rtlCol="0" anchor="b"/>
          <a:lstStyle>
            <a:lvl1pPr>
              <a:defRPr sz="600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latin typeface="Century Gothic" panose="020B050202020202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C3C738D-9413-4B5E-8818-FC954DC43B9B}" type="datetime1">
              <a:rPr lang="pl-PL" noProof="0" smtClean="0"/>
              <a:t>05.12.2019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062D6987-FB6D-4DB8-81B8-AD0F35E3BB5F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233611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/>
              <a:t>Kliknij, aby edytować styl wzorca tytułu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lvl1pPr>
              <a:defRPr sz="28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 sz="20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>
              <a:defRPr sz="1800">
                <a:latin typeface="Century Gothic" panose="020B0502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pl-PL"/>
              <a:t>Kliknij, aby edytować style wzorców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lvl1pPr>
              <a:defRPr sz="28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 sz="20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>
              <a:defRPr sz="1800">
                <a:latin typeface="Century Gothic" panose="020B0502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pl-PL"/>
              <a:t>Kliknij, aby edytować style wzorców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A4935C-8393-4814-91A5-4BAAC6FCFFBC}" type="datetime1">
              <a:rPr lang="pl-PL" smtClean="0"/>
              <a:t>05.12.2019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/>
              <a:t>Dodaj stopkę</a:t>
            </a:r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062D6987-FB6D-4DB8-81B8-AD0F35E3BB5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187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31850" y="274638"/>
            <a:ext cx="10515600" cy="1143000"/>
          </a:xfrm>
        </p:spPr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/>
              <a:t>Kliknij, aby edytować styl wzorca tytułu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831850" y="1489075"/>
            <a:ext cx="5156200" cy="641350"/>
          </a:xfrm>
        </p:spPr>
        <p:txBody>
          <a:bodyPr rtlCol="0" anchor="b"/>
          <a:lstStyle>
            <a:lvl1pPr marL="0" indent="0">
              <a:buNone/>
              <a:defRPr sz="2400" b="1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wzorców tekstu</a:t>
            </a:r>
            <a:endParaRPr lang="pl-PL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 hasCustomPrompt="1"/>
          </p:nvPr>
        </p:nvSpPr>
        <p:spPr>
          <a:xfrm>
            <a:off x="831850" y="2193925"/>
            <a:ext cx="5156200" cy="3978275"/>
          </a:xfrm>
        </p:spPr>
        <p:txBody>
          <a:bodyPr rtlCol="0"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/>
              <a:t>Kliknij, aby edytować style wzorców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 hasCustomPrompt="1"/>
          </p:nvPr>
        </p:nvSpPr>
        <p:spPr>
          <a:xfrm>
            <a:off x="6189663" y="1489075"/>
            <a:ext cx="5157787" cy="641350"/>
          </a:xfrm>
        </p:spPr>
        <p:txBody>
          <a:bodyPr rtlCol="0" anchor="b"/>
          <a:lstStyle>
            <a:lvl1pPr marL="0" indent="0">
              <a:buNone/>
              <a:defRPr sz="2400" b="1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wzorców tekstu</a:t>
            </a:r>
            <a:endParaRPr lang="pl-PL" dirty="0"/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 hasCustomPrompt="1"/>
          </p:nvPr>
        </p:nvSpPr>
        <p:spPr>
          <a:xfrm>
            <a:off x="6189663" y="2193925"/>
            <a:ext cx="5157787" cy="3978275"/>
          </a:xfrm>
        </p:spPr>
        <p:txBody>
          <a:bodyPr rtlCol="0"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/>
              <a:t>Kliknij, aby edytować style wzorców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5EBB1EE-7AB8-4E4E-A182-467683AAF3B0}" type="datetime1">
              <a:rPr lang="pl-PL" smtClean="0"/>
              <a:t>05.12.2019</a:t>
            </a:fld>
            <a:endParaRPr lang="pl-PL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/>
              <a:t>Dodaj stopkę</a:t>
            </a:r>
            <a:endParaRPr lang="pl-PL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062D6987-FB6D-4DB8-81B8-AD0F35E3BB5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092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DC98BF3-BF76-47D3-B122-1164EF346440}" type="datetime1">
              <a:rPr lang="pl-PL" noProof="0" smtClean="0"/>
              <a:t>05.12.2019</a:t>
            </a:fld>
            <a:endParaRPr lang="pl-PL" noProof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/>
              <a:t>Dodaj stopkę</a:t>
            </a:r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062D6987-FB6D-4DB8-81B8-AD0F35E3BB5F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91840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CBC4B79E-9E26-4623-8E79-F74B7E643FB1}" type="datetime1">
              <a:rPr lang="pl-PL" noProof="0" smtClean="0"/>
              <a:t>05.12.2019</a:t>
            </a:fld>
            <a:endParaRPr lang="pl-PL" noProof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/>
              <a:t>Dodaj stopkę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062D6987-FB6D-4DB8-81B8-AD0F35E3BB5F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49762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>
                <a:latin typeface="Century Gothic" panose="020B0502020202020204" pitchFamily="34" charset="0"/>
              </a:defRPr>
            </a:lvl1pPr>
            <a:lvl2pPr>
              <a:defRPr sz="2800">
                <a:latin typeface="Century Gothic" panose="020B0502020202020204" pitchFamily="34" charset="0"/>
              </a:defRPr>
            </a:lvl2pPr>
            <a:lvl3pPr>
              <a:defRPr sz="2400">
                <a:latin typeface="Century Gothic" panose="020B0502020202020204" pitchFamily="34" charset="0"/>
              </a:defRPr>
            </a:lvl3pPr>
            <a:lvl4pPr>
              <a:defRPr sz="2000">
                <a:latin typeface="Century Gothic" panose="020B0502020202020204" pitchFamily="34" charset="0"/>
              </a:defRPr>
            </a:lvl4pPr>
            <a:lvl5pPr>
              <a:defRPr sz="2000">
                <a:latin typeface="Century Gothic" panose="020B0502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3A9F25AB-83F8-48EC-99D8-0AED0C34E7E3}" type="datetime1">
              <a:rPr lang="pl-PL" noProof="0" smtClean="0"/>
              <a:t>05.12.2019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/>
              <a:t>Dodaj stopkę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062D6987-FB6D-4DB8-81B8-AD0F35E3BB5F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943659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Obraz — symbol zastępczy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>
                <a:latin typeface="Century Gothic" panose="020B0502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B46EF007-2F34-4A97-8666-AEC7967B76D8}" type="datetime1">
              <a:rPr lang="pl-PL" noProof="0" smtClean="0"/>
              <a:t>05.12.2019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/>
              <a:t>Dodaj stopkę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062D6987-FB6D-4DB8-81B8-AD0F35E3BB5F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52229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4D20D05-EE8A-4CBE-B4C1-0A31186D4990}" type="datetime1">
              <a:rPr lang="pl-PL" noProof="0" smtClean="0"/>
              <a:t>05.12.2019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pl-PL" noProof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062D6987-FB6D-4DB8-81B8-AD0F35E3BB5F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98156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emilia.hahn@prhub.eu" TargetMode="External"/><Relationship Id="rId5" Type="http://schemas.openxmlformats.org/officeDocument/2006/relationships/hyperlink" Target="mailto:mariusz.jaworski@wum.edu.pl" TargetMode="External"/><Relationship Id="rId4" Type="http://schemas.openxmlformats.org/officeDocument/2006/relationships/hyperlink" Target="mailto:mariusz.panczyk@wum.edu.p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s://www.nzd.wum.edu.p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rhub.eu/" TargetMode="Externa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67066" y="2160734"/>
            <a:ext cx="9144000" cy="2387600"/>
          </a:xfrm>
        </p:spPr>
        <p:txBody>
          <a:bodyPr rtlCol="0">
            <a:noAutofit/>
          </a:bodyPr>
          <a:lstStyle/>
          <a:p>
            <a:r>
              <a:rPr lang="pl-P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MISJA SPOŁECZNEJ ODPOWIEDZIALNOŚCI </a:t>
            </a:r>
            <a:br>
              <a:rPr lang="pl-P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UNIWERSYTETU W DZIAŁALNOŚCI </a:t>
            </a:r>
            <a:br>
              <a:rPr lang="pl-P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WYDZIAŁU NAUK O ZDROWIU – </a:t>
            </a:r>
            <a:br>
              <a:rPr lang="pl-P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WSPÓŁPRACA Z OTOCZENIEM </a:t>
            </a:r>
            <a:br>
              <a:rPr lang="pl-P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SPOŁECZNO-GOSPODARCZYM </a:t>
            </a:r>
            <a:br>
              <a:rPr lang="pl-P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WARSZAWY NA RZECZ ZDROWIA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67066" y="4682779"/>
            <a:ext cx="5940056" cy="922115"/>
          </a:xfrm>
        </p:spPr>
        <p:txBody>
          <a:bodyPr rtlCol="0"/>
          <a:lstStyle/>
          <a:p>
            <a:pPr rtl="0"/>
            <a:r>
              <a:rPr lang="pl-PL" b="1" dirty="0">
                <a:latin typeface="Century Gothic" panose="020B0502020202020204" pitchFamily="34" charset="0"/>
              </a:rPr>
              <a:t>VI Kongres Zdrowia Publicznego</a:t>
            </a:r>
          </a:p>
          <a:p>
            <a:r>
              <a:rPr lang="pl-PL" sz="2000" dirty="0"/>
              <a:t>Warszawa, 7 grudnia 2019 r.</a:t>
            </a:r>
            <a:endParaRPr lang="pl-PL" sz="2000" dirty="0">
              <a:latin typeface="Century Gothic" panose="020B0502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3CE497D-1890-494B-8B43-48AC697EB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59" y="218620"/>
            <a:ext cx="1169581" cy="1169581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72C25AAB-8B0D-4086-9913-E2DE08B39DCB}"/>
              </a:ext>
            </a:extLst>
          </p:cNvPr>
          <p:cNvSpPr/>
          <p:nvPr/>
        </p:nvSpPr>
        <p:spPr>
          <a:xfrm>
            <a:off x="567066" y="5980379"/>
            <a:ext cx="110322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/>
              <a:t>Mariusz Panczyk, Mariusz Jaworski, Emilia Hahn, Joanna </a:t>
            </a:r>
            <a:r>
              <a:rPr lang="pl-PL" sz="1600" b="1" dirty="0" err="1"/>
              <a:t>Gotlib</a:t>
            </a:r>
            <a:endParaRPr lang="pl-PL" sz="1600" b="1" dirty="0"/>
          </a:p>
          <a:p>
            <a:r>
              <a:rPr lang="pl-PL" sz="1600" dirty="0"/>
              <a:t>Zakład Edukacji i Badań w Naukach o Zdrowiu | Wydział Nauk o Zdrowiu | Warszawski Uniwersytet Medyczny</a:t>
            </a:r>
          </a:p>
        </p:txBody>
      </p:sp>
    </p:spTree>
    <p:extLst>
      <p:ext uri="{BB962C8B-B14F-4D97-AF65-F5344CB8AC3E}">
        <p14:creationId xmlns:p14="http://schemas.microsoft.com/office/powerpoint/2010/main" val="1756136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tablica, tekst, obwód&#10;&#10;Opis wygenerowany automatycznie">
            <a:extLst>
              <a:ext uri="{FF2B5EF4-FFF2-40B4-BE49-F238E27FC236}">
                <a16:creationId xmlns:a16="http://schemas.microsoft.com/office/drawing/2014/main" id="{39D4066A-DCAC-4A5B-B421-8DEFEDED6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9651F52-D399-4DDC-8727-C71896001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61901"/>
            <a:ext cx="12192000" cy="716018"/>
          </a:xfr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sz="3000" i="1" dirty="0"/>
              <a:t>Evidence-based…</a:t>
            </a:r>
          </a:p>
        </p:txBody>
      </p:sp>
    </p:spTree>
    <p:extLst>
      <p:ext uri="{BB962C8B-B14F-4D97-AF65-F5344CB8AC3E}">
        <p14:creationId xmlns:p14="http://schemas.microsoft.com/office/powerpoint/2010/main" val="4101512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0BDC53-ABB7-42F2-AD27-9708FB247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Współpraca się opłaca</a:t>
            </a:r>
          </a:p>
        </p:txBody>
      </p:sp>
      <p:pic>
        <p:nvPicPr>
          <p:cNvPr id="7" name="Obraz 6" descr="Obraz zawierający wewnątrz, stół, pies, kot&#10;&#10;Opis wygenerowany automatycznie">
            <a:extLst>
              <a:ext uri="{FF2B5EF4-FFF2-40B4-BE49-F238E27FC236}">
                <a16:creationId xmlns:a16="http://schemas.microsoft.com/office/drawing/2014/main" id="{4C119AB3-5A42-410F-A376-A491A8DDA7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849"/>
          <a:stretch/>
        </p:blipFill>
        <p:spPr>
          <a:xfrm>
            <a:off x="1676399" y="1683279"/>
            <a:ext cx="10515601" cy="460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1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23CE497D-1890-494B-8B43-48AC697EB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59" y="218620"/>
            <a:ext cx="1169581" cy="1169581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72C25AAB-8B0D-4086-9913-E2DE08B39DCB}"/>
              </a:ext>
            </a:extLst>
          </p:cNvPr>
          <p:cNvSpPr/>
          <p:nvPr/>
        </p:nvSpPr>
        <p:spPr>
          <a:xfrm>
            <a:off x="202759" y="5167085"/>
            <a:ext cx="1103228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/>
              <a:t>Mariusz Panczyk, Mariusz Jaworski, Emilia Hahn, Joanna </a:t>
            </a:r>
            <a:r>
              <a:rPr lang="pl-PL" sz="1600" b="1" dirty="0" err="1"/>
              <a:t>Gotlib</a:t>
            </a:r>
            <a:endParaRPr lang="pl-PL" sz="1600" b="1" dirty="0"/>
          </a:p>
          <a:p>
            <a:r>
              <a:rPr lang="pl-PL" sz="1600" dirty="0"/>
              <a:t>Zakład Edukacji i Badań w Naukach o Zdrowiu | Wydział Nauk o Zdrowiu | Warszawski Uniwersytet Medyczny</a:t>
            </a:r>
          </a:p>
          <a:p>
            <a:endParaRPr lang="pl-PL" sz="1600" dirty="0"/>
          </a:p>
          <a:p>
            <a:r>
              <a:rPr lang="pl-PL" sz="1600" dirty="0">
                <a:hlinkClick r:id="rId4"/>
              </a:rPr>
              <a:t>mariusz.panczyk@wum.edu.pl</a:t>
            </a:r>
            <a:endParaRPr lang="pl-PL" sz="1600" dirty="0"/>
          </a:p>
          <a:p>
            <a:r>
              <a:rPr lang="pl-PL" sz="1600" dirty="0">
                <a:hlinkClick r:id="rId5"/>
              </a:rPr>
              <a:t>mariusz.jaworski@wum.edu.pl</a:t>
            </a:r>
            <a:r>
              <a:rPr lang="pl-PL" sz="1600" dirty="0"/>
              <a:t> </a:t>
            </a:r>
          </a:p>
          <a:p>
            <a:r>
              <a:rPr lang="pl-PL" sz="1600" dirty="0">
                <a:hlinkClick r:id="rId6"/>
              </a:rPr>
              <a:t>emilia.hahn@prhub.eu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228807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/>
          <a:lstStyle/>
          <a:p>
            <a:pPr rtl="0"/>
            <a:r>
              <a:rPr lang="pl-PL" dirty="0"/>
              <a:t>Trzy misje uniwersytetu</a:t>
            </a:r>
            <a:r>
              <a:rPr lang="pl-PL" baseline="30000" dirty="0"/>
              <a:t>*</a:t>
            </a:r>
            <a:endParaRPr lang="pl-PL" dirty="0">
              <a:latin typeface="Century Gothic" panose="020B0502020202020204" pitchFamily="34" charset="0"/>
            </a:endParaRPr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>
          <a:xfrm>
            <a:off x="838200" y="1825625"/>
            <a:ext cx="6700284" cy="4351338"/>
          </a:xfrm>
        </p:spPr>
        <p:txBody>
          <a:bodyPr rtlCol="0"/>
          <a:lstStyle/>
          <a:p>
            <a:pPr lvl="0"/>
            <a:r>
              <a:rPr lang="pl-PL" dirty="0"/>
              <a:t>kształcenie, </a:t>
            </a:r>
          </a:p>
          <a:p>
            <a:pPr lvl="0"/>
            <a:r>
              <a:rPr lang="pl-PL" dirty="0"/>
              <a:t>działalność naukowo-badawcza,</a:t>
            </a:r>
          </a:p>
          <a:p>
            <a:pPr lvl="0"/>
            <a:r>
              <a:rPr lang="pl-PL" dirty="0"/>
              <a:t>angażowanie się w procesy rozwoju społecznego na różnych poziomach: </a:t>
            </a:r>
          </a:p>
          <a:p>
            <a:pPr lvl="1"/>
            <a:r>
              <a:rPr lang="pl-PL" dirty="0"/>
              <a:t>ekonomicznym, </a:t>
            </a:r>
          </a:p>
          <a:p>
            <a:pPr lvl="1"/>
            <a:r>
              <a:rPr lang="pl-PL" dirty="0"/>
              <a:t>cywilizacyjnym, </a:t>
            </a:r>
          </a:p>
          <a:p>
            <a:pPr lvl="1"/>
            <a:r>
              <a:rPr lang="pl-PL" dirty="0"/>
              <a:t>moralnym i etycznym. </a:t>
            </a:r>
            <a:endParaRPr lang="pl-PL" dirty="0">
              <a:latin typeface="Century Gothic" panose="020B0502020202020204" pitchFamily="34" charset="0"/>
            </a:endParaRPr>
          </a:p>
        </p:txBody>
      </p:sp>
      <p:pic>
        <p:nvPicPr>
          <p:cNvPr id="3" name="Obraz 2" descr="Obraz zawierający wewnątrz, stół, żywność, garnek&#10;&#10;Opis wygenerowany automatycznie">
            <a:extLst>
              <a:ext uri="{FF2B5EF4-FFF2-40B4-BE49-F238E27FC236}">
                <a16:creationId xmlns:a16="http://schemas.microsoft.com/office/drawing/2014/main" id="{385D2C80-8125-4534-9DC3-DB0AEDBB4F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A643779A-FEDE-4FF6-AA1E-F18055C63DE4}"/>
              </a:ext>
            </a:extLst>
          </p:cNvPr>
          <p:cNvSpPr txBox="1"/>
          <p:nvPr/>
        </p:nvSpPr>
        <p:spPr>
          <a:xfrm>
            <a:off x="50174" y="6357739"/>
            <a:ext cx="7488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* </a:t>
            </a:r>
            <a:r>
              <a:rPr lang="en-US" sz="1200" dirty="0"/>
              <a:t>Clark, BR. (1998). </a:t>
            </a:r>
            <a:r>
              <a:rPr lang="en-US" sz="1200" i="1" dirty="0"/>
              <a:t>Creating entrepreneurial universities: Organizational pathways of transformation. Issues in higher education</a:t>
            </a:r>
            <a:r>
              <a:rPr lang="en-US" sz="1200" dirty="0"/>
              <a:t>. Elsevier Science Regional Sales, New York, NY</a:t>
            </a:r>
            <a:r>
              <a:rPr lang="pl-PL" sz="1200" dirty="0"/>
              <a:t>.</a:t>
            </a:r>
            <a:endParaRPr lang="en-US" sz="1200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C8B8F648-B556-4B99-98C3-A4621C18FBB5}"/>
              </a:ext>
            </a:extLst>
          </p:cNvPr>
          <p:cNvSpPr/>
          <p:nvPr/>
        </p:nvSpPr>
        <p:spPr>
          <a:xfrm>
            <a:off x="9412747" y="6533054"/>
            <a:ext cx="278634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Photo by Nathan Dumlao on Unsplash</a:t>
            </a:r>
            <a:endParaRPr lang="pl-PL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416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BDA606-D488-4AF4-ACD1-3AAC4915A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dirty="0"/>
              <a:t>Uczelnia a oczekiwania otoczenia społeczno-gospodarczego</a:t>
            </a:r>
          </a:p>
        </p:txBody>
      </p:sp>
      <p:pic>
        <p:nvPicPr>
          <p:cNvPr id="9" name="Obraz 8" descr="Obraz zawierający zewnętrzne, budynek, duży, stare&#10;&#10;Opis wygenerowany automatycznie">
            <a:extLst>
              <a:ext uri="{FF2B5EF4-FFF2-40B4-BE49-F238E27FC236}">
                <a16:creationId xmlns:a16="http://schemas.microsoft.com/office/drawing/2014/main" id="{E1C5254D-34A0-4BAB-86D9-2DF3038CCF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4"/>
          <a:stretch/>
        </p:blipFill>
        <p:spPr>
          <a:xfrm>
            <a:off x="1676400" y="1963848"/>
            <a:ext cx="10515600" cy="4351338"/>
          </a:xfrm>
          <a:prstGeom prst="rect">
            <a:avLst/>
          </a:prstGeom>
          <a:noFill/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A2D9693F-7F20-4F0C-91AA-6877EF1F4B71}"/>
              </a:ext>
            </a:extLst>
          </p:cNvPr>
          <p:cNvSpPr/>
          <p:nvPr/>
        </p:nvSpPr>
        <p:spPr>
          <a:xfrm>
            <a:off x="9541608" y="6492875"/>
            <a:ext cx="25683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Photo by Jimmy Moon on Unsplash</a:t>
            </a:r>
          </a:p>
        </p:txBody>
      </p:sp>
    </p:spTree>
    <p:extLst>
      <p:ext uri="{BB962C8B-B14F-4D97-AF65-F5344CB8AC3E}">
        <p14:creationId xmlns:p14="http://schemas.microsoft.com/office/powerpoint/2010/main" val="3195621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6DFA96-EAD6-40CF-9E14-37CFD7D01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69" y="2338084"/>
            <a:ext cx="6916840" cy="3808071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Organizacja prawidłowego żywienia dzieci </a:t>
            </a:r>
            <a:br>
              <a:rPr lang="pl-PL" dirty="0"/>
            </a:br>
            <a:r>
              <a:rPr lang="pl-PL" dirty="0"/>
              <a:t>i młodzieży w placówkach oświatowych </a:t>
            </a:r>
            <a:br>
              <a:rPr lang="pl-PL" dirty="0"/>
            </a:br>
            <a:r>
              <a:rPr lang="pl-PL" dirty="0"/>
              <a:t>oraz edukacja prozdrowotna:</a:t>
            </a:r>
            <a:br>
              <a:rPr lang="pl-PL" dirty="0"/>
            </a:br>
            <a:br>
              <a:rPr lang="pl-PL" dirty="0"/>
            </a:br>
            <a:r>
              <a:rPr lang="pl-PL" dirty="0"/>
              <a:t>- kształtowanie nawyków służących zdrowiu</a:t>
            </a:r>
            <a:br>
              <a:rPr lang="pl-PL" dirty="0"/>
            </a:br>
            <a:r>
              <a:rPr lang="pl-PL" dirty="0"/>
              <a:t>- edukacja dzieci</a:t>
            </a:r>
            <a:br>
              <a:rPr lang="pl-PL" dirty="0"/>
            </a:br>
            <a:r>
              <a:rPr lang="pl-PL" dirty="0"/>
              <a:t>- edukacja dorosłych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64300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92618" y="486136"/>
            <a:ext cx="4505352" cy="5851003"/>
          </a:xfrm>
          <a:prstGeom prst="rect">
            <a:avLst/>
          </a:prstGeom>
        </p:spPr>
      </p:pic>
      <p:pic>
        <p:nvPicPr>
          <p:cNvPr id="3074" name="Picture 2" descr="Znalezione obrazy dla zapytania: urzad miasta st warszawy logo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47" y="5404006"/>
            <a:ext cx="2460303" cy="128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Znalezione obrazy dla zapytania: wum logo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908" y="5036424"/>
            <a:ext cx="2106862" cy="202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Znalezione obrazy dla zapytania: sggw logo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667" y="5400308"/>
            <a:ext cx="1289206" cy="128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90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46" y="1634844"/>
            <a:ext cx="3978642" cy="271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mwidz\AppData\Local\Microsoft\Windows\Temporary Internet Files\Content.Outlook\A71AMKZW\stołówka_www.wspolczesna.p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253" y="1742974"/>
            <a:ext cx="3794142" cy="250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916" y="4201369"/>
            <a:ext cx="3921337" cy="2656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ole tekstowe 3"/>
          <p:cNvSpPr txBox="1">
            <a:spLocks noChangeArrowheads="1"/>
          </p:cNvSpPr>
          <p:nvPr/>
        </p:nvSpPr>
        <p:spPr bwMode="auto">
          <a:xfrm>
            <a:off x="107074" y="4791497"/>
            <a:ext cx="41669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400" b="1" dirty="0">
                <a:latin typeface="Arial" charset="0"/>
              </a:rPr>
              <a:t>Dostępność bezpłatnej wody </a:t>
            </a:r>
          </a:p>
        </p:txBody>
      </p:sp>
      <p:sp>
        <p:nvSpPr>
          <p:cNvPr id="9" name="pole tekstowe 1"/>
          <p:cNvSpPr txBox="1">
            <a:spLocks noChangeArrowheads="1"/>
          </p:cNvSpPr>
          <p:nvPr/>
        </p:nvSpPr>
        <p:spPr bwMode="auto">
          <a:xfrm>
            <a:off x="4828974" y="2263896"/>
            <a:ext cx="2682996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400" b="1" dirty="0">
                <a:latin typeface="Arial" charset="0"/>
              </a:rPr>
              <a:t>Samodzielność</a:t>
            </a:r>
            <a:br>
              <a:rPr lang="pl-PL" altLang="pl-PL" sz="2400" b="1" dirty="0">
                <a:solidFill>
                  <a:srgbClr val="0099CC"/>
                </a:solidFill>
                <a:latin typeface="Arial" charset="0"/>
              </a:rPr>
            </a:br>
            <a:endParaRPr lang="pl-PL" altLang="pl-PL" sz="1800" dirty="0">
              <a:latin typeface="Arial" charset="0"/>
            </a:endParaRPr>
          </a:p>
        </p:txBody>
      </p:sp>
      <p:sp>
        <p:nvSpPr>
          <p:cNvPr id="10" name="pole tekstowe 1"/>
          <p:cNvSpPr txBox="1">
            <a:spLocks noChangeArrowheads="1"/>
          </p:cNvSpPr>
          <p:nvPr/>
        </p:nvSpPr>
        <p:spPr bwMode="auto">
          <a:xfrm>
            <a:off x="8081460" y="4791497"/>
            <a:ext cx="3966534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400" b="1" dirty="0">
                <a:latin typeface="Arial" charset="0"/>
              </a:rPr>
              <a:t>Samoobsługa w stołówce </a:t>
            </a:r>
            <a:br>
              <a:rPr lang="pl-PL" altLang="pl-PL" sz="2400" b="1" dirty="0">
                <a:solidFill>
                  <a:srgbClr val="0099CC"/>
                </a:solidFill>
                <a:latin typeface="Arial" charset="0"/>
              </a:rPr>
            </a:br>
            <a:endParaRPr lang="pl-PL" altLang="pl-PL" sz="1800" dirty="0">
              <a:latin typeface="Arial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856" y="0"/>
            <a:ext cx="4791919" cy="149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055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770" y="4476181"/>
            <a:ext cx="3760245" cy="211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05" y="1771496"/>
            <a:ext cx="3637365" cy="272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81" y="1524602"/>
            <a:ext cx="4164575" cy="277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168" y="115747"/>
            <a:ext cx="4791919" cy="149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1"/>
          <p:cNvSpPr txBox="1">
            <a:spLocks noChangeArrowheads="1"/>
          </p:cNvSpPr>
          <p:nvPr/>
        </p:nvSpPr>
        <p:spPr bwMode="auto">
          <a:xfrm>
            <a:off x="4317358" y="2543477"/>
            <a:ext cx="349322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400" b="1" dirty="0">
                <a:latin typeface="Arial" charset="0"/>
              </a:rPr>
              <a:t>Edukacja żywieniowa</a:t>
            </a:r>
            <a:br>
              <a:rPr lang="pl-PL" altLang="pl-PL" sz="2400" b="1" dirty="0">
                <a:latin typeface="Arial" charset="0"/>
              </a:rPr>
            </a:br>
            <a:endParaRPr lang="pl-PL" altLang="pl-PL" sz="1800" dirty="0">
              <a:latin typeface="Arial" charset="0"/>
            </a:endParaRPr>
          </a:p>
        </p:txBody>
      </p:sp>
      <p:sp>
        <p:nvSpPr>
          <p:cNvPr id="10" name="pole tekstowe 1"/>
          <p:cNvSpPr txBox="1">
            <a:spLocks noChangeArrowheads="1"/>
          </p:cNvSpPr>
          <p:nvPr/>
        </p:nvSpPr>
        <p:spPr bwMode="auto">
          <a:xfrm>
            <a:off x="506011" y="5055184"/>
            <a:ext cx="309007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400" b="1" dirty="0">
                <a:latin typeface="Arial" charset="0"/>
              </a:rPr>
              <a:t>Edukacja kulinarna</a:t>
            </a:r>
            <a:br>
              <a:rPr lang="pl-PL" altLang="pl-PL" sz="2400" b="1" dirty="0">
                <a:latin typeface="Arial" charset="0"/>
              </a:rPr>
            </a:br>
            <a:endParaRPr lang="pl-PL" altLang="pl-PL" sz="1800" dirty="0">
              <a:latin typeface="Arial" charset="0"/>
            </a:endParaRPr>
          </a:p>
        </p:txBody>
      </p:sp>
      <p:sp>
        <p:nvSpPr>
          <p:cNvPr id="11" name="pole tekstowe 1"/>
          <p:cNvSpPr txBox="1">
            <a:spLocks noChangeArrowheads="1"/>
          </p:cNvSpPr>
          <p:nvPr/>
        </p:nvSpPr>
        <p:spPr bwMode="auto">
          <a:xfrm>
            <a:off x="8369321" y="4685613"/>
            <a:ext cx="327481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400" b="1" dirty="0">
                <a:latin typeface="Arial" charset="0"/>
              </a:rPr>
              <a:t>Warsztaty dla opiekunów kół kulinarnych</a:t>
            </a:r>
            <a:br>
              <a:rPr lang="pl-PL" altLang="pl-PL" sz="2400" b="1" dirty="0">
                <a:solidFill>
                  <a:srgbClr val="0099CC"/>
                </a:solidFill>
                <a:latin typeface="Arial" charset="0"/>
              </a:rPr>
            </a:br>
            <a:endParaRPr lang="pl-PL" altLang="pl-PL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524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41D1A9-61D5-41CF-9121-DBA1F27DA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965" y="1782501"/>
            <a:ext cx="10810754" cy="473404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pl-PL" altLang="pl-PL" b="1" dirty="0">
                <a:latin typeface="Arial" charset="0"/>
                <a:ea typeface="Arial Unicode MS" pitchFamily="34" charset="-128"/>
                <a:cs typeface="Arial" charset="0"/>
              </a:rPr>
              <a:t>Praktyczna edukacja </a:t>
            </a:r>
            <a:br>
              <a:rPr lang="pl-PL" altLang="pl-PL" dirty="0">
                <a:latin typeface="Arial" charset="0"/>
                <a:ea typeface="Arial Unicode MS" pitchFamily="34" charset="-128"/>
                <a:cs typeface="Arial" charset="0"/>
              </a:rPr>
            </a:br>
            <a:br>
              <a:rPr lang="pl-PL" altLang="pl-PL" dirty="0">
                <a:latin typeface="Arial" charset="0"/>
                <a:ea typeface="Arial Unicode MS" pitchFamily="34" charset="-128"/>
                <a:cs typeface="Arial" charset="0"/>
              </a:rPr>
            </a:br>
            <a:endParaRPr lang="pl-PL" altLang="pl-PL" dirty="0">
              <a:latin typeface="Arial" charset="0"/>
              <a:ea typeface="Arial Unicode MS" pitchFamily="34" charset="-128"/>
              <a:cs typeface="Arial" charset="0"/>
            </a:endParaRPr>
          </a:p>
          <a:p>
            <a:r>
              <a:rPr lang="pl-PL" altLang="pl-PL" dirty="0">
                <a:latin typeface="Arial" charset="0"/>
                <a:ea typeface="Arial Unicode MS" pitchFamily="34" charset="-128"/>
                <a:cs typeface="Arial" charset="0"/>
              </a:rPr>
              <a:t>Warsztaty kulinarne, samodzielne przygotowanie II śniadania</a:t>
            </a:r>
            <a:br>
              <a:rPr lang="pl-PL" altLang="pl-PL" dirty="0">
                <a:latin typeface="Arial" charset="0"/>
                <a:ea typeface="Arial Unicode MS" pitchFamily="34" charset="-128"/>
                <a:cs typeface="Arial" charset="0"/>
              </a:rPr>
            </a:br>
            <a:endParaRPr lang="pl-PL" altLang="pl-PL" dirty="0">
              <a:latin typeface="Arial" charset="0"/>
              <a:ea typeface="Arial Unicode MS" pitchFamily="34" charset="-128"/>
              <a:cs typeface="Arial" charset="0"/>
            </a:endParaRPr>
          </a:p>
          <a:p>
            <a:r>
              <a:rPr lang="pl-PL" altLang="pl-PL" dirty="0">
                <a:latin typeface="Arial" charset="0"/>
                <a:ea typeface="Arial Unicode MS" pitchFamily="34" charset="-128"/>
                <a:cs typeface="Arial" charset="0"/>
              </a:rPr>
              <a:t>Wspólne planowanie jadłospisu</a:t>
            </a:r>
            <a:br>
              <a:rPr lang="pl-PL" altLang="pl-PL" dirty="0">
                <a:latin typeface="Arial" charset="0"/>
                <a:ea typeface="Arial Unicode MS" pitchFamily="34" charset="-128"/>
                <a:cs typeface="Arial" charset="0"/>
              </a:rPr>
            </a:br>
            <a:endParaRPr lang="pl-PL" altLang="pl-PL" dirty="0">
              <a:latin typeface="Arial" charset="0"/>
              <a:ea typeface="Arial Unicode MS" pitchFamily="34" charset="-128"/>
              <a:cs typeface="Arial" charset="0"/>
            </a:endParaRPr>
          </a:p>
          <a:p>
            <a:r>
              <a:rPr lang="pl-PL" altLang="pl-PL" dirty="0">
                <a:latin typeface="Arial" charset="0"/>
                <a:ea typeface="Arial Unicode MS" pitchFamily="34" charset="-128"/>
                <a:cs typeface="Arial" charset="0"/>
              </a:rPr>
              <a:t>Szkolny sklepik prowadzony przez uczniów</a:t>
            </a:r>
            <a:br>
              <a:rPr lang="pl-PL" altLang="pl-PL" dirty="0">
                <a:latin typeface="Arial" charset="0"/>
                <a:ea typeface="Arial Unicode MS" pitchFamily="34" charset="-128"/>
                <a:cs typeface="Arial" charset="0"/>
              </a:rPr>
            </a:br>
            <a:endParaRPr lang="pl-PL" altLang="pl-PL" dirty="0">
              <a:latin typeface="Arial" charset="0"/>
              <a:ea typeface="Arial Unicode MS" pitchFamily="34" charset="-128"/>
              <a:cs typeface="Arial" charset="0"/>
            </a:endParaRPr>
          </a:p>
          <a:p>
            <a:r>
              <a:rPr lang="pl-PL" altLang="pl-PL" dirty="0">
                <a:latin typeface="Arial" charset="0"/>
                <a:ea typeface="Arial Unicode MS" pitchFamily="34" charset="-128"/>
                <a:cs typeface="Arial" charset="0"/>
              </a:rPr>
              <a:t>Mycie zębów po posiłkach</a:t>
            </a:r>
            <a:br>
              <a:rPr lang="pl-PL" altLang="pl-PL" dirty="0">
                <a:latin typeface="Arial" charset="0"/>
                <a:ea typeface="Arial Unicode MS" pitchFamily="34" charset="-128"/>
                <a:cs typeface="Arial" charset="0"/>
              </a:rPr>
            </a:br>
            <a:endParaRPr lang="pl-PL" altLang="pl-PL" dirty="0">
              <a:latin typeface="Arial" charset="0"/>
              <a:ea typeface="Arial Unicode MS" pitchFamily="34" charset="-128"/>
              <a:cs typeface="Arial" charset="0"/>
            </a:endParaRPr>
          </a:p>
          <a:p>
            <a:r>
              <a:rPr lang="pl-PL" altLang="pl-PL" dirty="0">
                <a:latin typeface="Arial" charset="0"/>
                <a:ea typeface="Arial Unicode MS" pitchFamily="34" charset="-128"/>
                <a:cs typeface="Arial" charset="0"/>
              </a:rPr>
              <a:t>Aktywność fizyczna na co dzień</a:t>
            </a:r>
            <a:br>
              <a:rPr lang="pl-PL" altLang="pl-PL" dirty="0">
                <a:latin typeface="Arial" charset="0"/>
                <a:ea typeface="Arial Unicode MS" pitchFamily="34" charset="-128"/>
                <a:cs typeface="Arial" charset="0"/>
              </a:rPr>
            </a:br>
            <a:endParaRPr lang="pl-PL" altLang="pl-PL" dirty="0">
              <a:latin typeface="Arial" charset="0"/>
              <a:ea typeface="Arial Unicode MS" pitchFamily="34" charset="-128"/>
              <a:cs typeface="Arial" charset="0"/>
            </a:endParaRPr>
          </a:p>
          <a:p>
            <a:r>
              <a:rPr lang="pl-PL" altLang="pl-PL" dirty="0">
                <a:latin typeface="Arial" charset="0"/>
                <a:ea typeface="Arial Unicode MS" pitchFamily="34" charset="-128"/>
                <a:cs typeface="Arial" charset="0"/>
              </a:rPr>
              <a:t>Roślinny ogródek edukacyjny</a:t>
            </a:r>
            <a:br>
              <a:rPr lang="pl-PL" altLang="pl-PL" dirty="0">
                <a:latin typeface="Arial" charset="0"/>
                <a:ea typeface="Arial Unicode MS" pitchFamily="34" charset="-128"/>
                <a:cs typeface="Arial" charset="0"/>
              </a:rPr>
            </a:br>
            <a:endParaRPr lang="pl-PL" altLang="pl-PL" dirty="0">
              <a:latin typeface="Arial" charset="0"/>
              <a:ea typeface="Arial Unicode MS" pitchFamily="34" charset="-128"/>
              <a:cs typeface="Arial" charset="0"/>
            </a:endParaRPr>
          </a:p>
          <a:p>
            <a:r>
              <a:rPr lang="pl-PL" altLang="pl-PL" dirty="0">
                <a:latin typeface="Arial" charset="0"/>
                <a:ea typeface="Arial Unicode MS" pitchFamily="34" charset="-128"/>
                <a:cs typeface="Arial" charset="0"/>
              </a:rPr>
              <a:t>Podnoszenie kwalifikacji personelu przygotowującego posiłki</a:t>
            </a:r>
            <a:br>
              <a:rPr lang="pl-PL" altLang="pl-PL" dirty="0">
                <a:latin typeface="Arial" charset="0"/>
                <a:ea typeface="Arial Unicode MS" pitchFamily="34" charset="-128"/>
                <a:cs typeface="Arial" charset="0"/>
              </a:rPr>
            </a:br>
            <a:r>
              <a:rPr lang="pl-PL" altLang="pl-PL" dirty="0">
                <a:latin typeface="Arial" charset="0"/>
                <a:ea typeface="Arial Unicode MS" pitchFamily="34" charset="-128"/>
                <a:cs typeface="Arial" charset="0"/>
              </a:rPr>
              <a:t>itd.</a:t>
            </a:r>
            <a:br>
              <a:rPr lang="pl-PL" altLang="pl-PL" dirty="0">
                <a:latin typeface="Arial" charset="0"/>
                <a:ea typeface="Arial Unicode MS" pitchFamily="34" charset="-128"/>
                <a:cs typeface="Arial" charset="0"/>
              </a:rPr>
            </a:b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856" y="162045"/>
            <a:ext cx="4791919" cy="149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956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pl-PL" dirty="0"/>
              <a:t>Czego brakuje w kampaniach poświęconych zdrowiu i żywieniu?</a:t>
            </a:r>
            <a:endParaRPr lang="pl-PL" dirty="0">
              <a:latin typeface="Century Gothic" panose="020B0502020202020204" pitchFamily="34" charset="0"/>
            </a:endParaRP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AC9940EB-F94C-4B23-86F5-5EDB4BD913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00"/>
          <a:stretch/>
        </p:blipFill>
        <p:spPr>
          <a:xfrm>
            <a:off x="535998" y="2590637"/>
            <a:ext cx="1633648" cy="1194114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9FD168C2-28A7-48F2-AFF3-779A9A6215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30" r="6367"/>
          <a:stretch/>
        </p:blipFill>
        <p:spPr>
          <a:xfrm>
            <a:off x="3670206" y="1977075"/>
            <a:ext cx="1422789" cy="1377497"/>
          </a:xfrm>
          <a:prstGeom prst="rect">
            <a:avLst/>
          </a:prstGeom>
        </p:spPr>
      </p:pic>
      <p:pic>
        <p:nvPicPr>
          <p:cNvPr id="12" name="Obraz 11" descr="Obraz zawierający mężczyzna, osoba, kostium, krawat&#10;&#10;Opis wygenerowany automatycznie">
            <a:extLst>
              <a:ext uri="{FF2B5EF4-FFF2-40B4-BE49-F238E27FC236}">
                <a16:creationId xmlns:a16="http://schemas.microsoft.com/office/drawing/2014/main" id="{F6CF0347-5CE2-46B1-A776-715ECB2D36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6" r="17707"/>
          <a:stretch/>
        </p:blipFill>
        <p:spPr>
          <a:xfrm>
            <a:off x="4531008" y="3429000"/>
            <a:ext cx="2470768" cy="2542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az 8" descr="Obraz zawierający okno, osoba, kobieta, odzież&#10;&#10;Opis wygenerowany automatycznie">
            <a:extLst>
              <a:ext uri="{FF2B5EF4-FFF2-40B4-BE49-F238E27FC236}">
                <a16:creationId xmlns:a16="http://schemas.microsoft.com/office/drawing/2014/main" id="{F3AF4488-061F-403C-AD74-75297EC324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6" t="9816" r="14396" b="32681"/>
          <a:stretch/>
        </p:blipFill>
        <p:spPr>
          <a:xfrm>
            <a:off x="1159078" y="3875889"/>
            <a:ext cx="2757579" cy="2542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DD73B568-237F-43DD-AA97-305147F751BC}"/>
              </a:ext>
            </a:extLst>
          </p:cNvPr>
          <p:cNvSpPr/>
          <p:nvPr/>
        </p:nvSpPr>
        <p:spPr>
          <a:xfrm>
            <a:off x="1192455" y="6418703"/>
            <a:ext cx="19543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hlinkClick r:id="rId6"/>
              </a:rPr>
              <a:t>https://prhub.eu/</a:t>
            </a:r>
            <a:r>
              <a:rPr lang="pl-PL" sz="1600" dirty="0"/>
              <a:t> 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39B06897-1674-4FDC-BDA5-DB6059778238}"/>
              </a:ext>
            </a:extLst>
          </p:cNvPr>
          <p:cNvSpPr/>
          <p:nvPr/>
        </p:nvSpPr>
        <p:spPr>
          <a:xfrm>
            <a:off x="4531008" y="6010982"/>
            <a:ext cx="31133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hlinkClick r:id="rId7"/>
              </a:rPr>
              <a:t>https://www.nzd.wum.edu.pl</a:t>
            </a:r>
            <a:r>
              <a:rPr lang="pl-PL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8389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D49544-7138-45E4-903B-9B3C6C282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58" y="365125"/>
            <a:ext cx="11272284" cy="1325563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r>
              <a:rPr lang="pl-PL" dirty="0"/>
              <a:t>Komunikacja z biznesem i społeczeństwem</a:t>
            </a:r>
          </a:p>
        </p:txBody>
      </p:sp>
      <p:pic>
        <p:nvPicPr>
          <p:cNvPr id="6" name="Obraz 5" descr="Obraz zawierający mężczyzna, osoba, obiekt, patrzenie&#10;&#10;Opis wygenerowany automatycznie">
            <a:extLst>
              <a:ext uri="{FF2B5EF4-FFF2-40B4-BE49-F238E27FC236}">
                <a16:creationId xmlns:a16="http://schemas.microsoft.com/office/drawing/2014/main" id="{CDD4DF58-05AB-44A5-84DB-88068F2E37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6" b="21995"/>
          <a:stretch/>
        </p:blipFill>
        <p:spPr>
          <a:xfrm>
            <a:off x="1676400" y="1690688"/>
            <a:ext cx="10515600" cy="4674707"/>
          </a:xfrm>
          <a:prstGeom prst="rect">
            <a:avLst/>
          </a:prstGeom>
          <a:noFill/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DB9DCBDD-DCCA-410A-9EBE-BFA0CE275C9B}"/>
              </a:ext>
            </a:extLst>
          </p:cNvPr>
          <p:cNvSpPr/>
          <p:nvPr/>
        </p:nvSpPr>
        <p:spPr>
          <a:xfrm>
            <a:off x="9476192" y="6492875"/>
            <a:ext cx="27158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Photo by Jason </a:t>
            </a:r>
            <a:r>
              <a:rPr lang="en-US" sz="1100" dirty="0" err="1"/>
              <a:t>Rosewell</a:t>
            </a:r>
            <a:r>
              <a:rPr lang="en-US" sz="1100" dirty="0"/>
              <a:t> on Unsplash</a:t>
            </a:r>
          </a:p>
        </p:txBody>
      </p:sp>
    </p:spTree>
    <p:extLst>
      <p:ext uri="{BB962C8B-B14F-4D97-AF65-F5344CB8AC3E}">
        <p14:creationId xmlns:p14="http://schemas.microsoft.com/office/powerpoint/2010/main" val="3921938544"/>
      </p:ext>
    </p:extLst>
  </p:cSld>
  <p:clrMapOvr>
    <a:masterClrMapping/>
  </p:clrMapOvr>
</p:sld>
</file>

<file path=ppt/theme/theme1.xml><?xml version="1.0" encoding="utf-8"?>
<a:theme xmlns:a="http://schemas.openxmlformats.org/drawingml/2006/main" name="Szablon projektu Melancholijny abstrakcyjn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26713755_TF03460530" id="{13B86502-A913-49D5-A125-DF30B1045169}" vid="{17C89B76-746D-4DD8-91AD-0267AB5E4BC7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41B5B5723F42B409B91D03014423E07" ma:contentTypeVersion="8" ma:contentTypeDescription="Utwórz nowy dokument." ma:contentTypeScope="" ma:versionID="f44ad24fc2c1665e18e238814cc419c2">
  <xsd:schema xmlns:xsd="http://www.w3.org/2001/XMLSchema" xmlns:xs="http://www.w3.org/2001/XMLSchema" xmlns:p="http://schemas.microsoft.com/office/2006/metadata/properties" xmlns:ns3="296ce9e2-654e-49c2-a96d-7b8896441ff6" targetNamespace="http://schemas.microsoft.com/office/2006/metadata/properties" ma:root="true" ma:fieldsID="86a0563c7802c2dbff117087f039a36c" ns3:_="">
    <xsd:import namespace="296ce9e2-654e-49c2-a96d-7b8896441ff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6ce9e2-654e-49c2-a96d-7b8896441f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90B32B-D8C9-41D2-9B95-29BBC0C0C9B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3C5B5EC-A684-499F-9975-A14C009ADA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3C3FC6-0276-4030-A25B-4762604A90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6ce9e2-654e-49c2-a96d-7b8896441f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337</Words>
  <Application>Microsoft Office PowerPoint</Application>
  <PresentationFormat>Panoramiczny</PresentationFormat>
  <Paragraphs>48</Paragraphs>
  <Slides>12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Calibri</vt:lpstr>
      <vt:lpstr>Century Gothic</vt:lpstr>
      <vt:lpstr>Szablon projektu Melancholijny abstrakcyjny</vt:lpstr>
      <vt:lpstr>MISJA SPOŁECZNEJ ODPOWIEDZIALNOŚCI  UNIWERSYTETU W DZIAŁALNOŚCI  WYDZIAŁU NAUK O ZDROWIU –  WSPÓŁPRACA Z OTOCZENIEM  SPOŁECZNO-GOSPODARCZYM  WARSZAWY NA RZECZ ZDROWIA</vt:lpstr>
      <vt:lpstr>Trzy misje uniwersytetu*</vt:lpstr>
      <vt:lpstr>Uczelnia a oczekiwania otoczenia społeczno-gospodarczego</vt:lpstr>
      <vt:lpstr>Prezentacja programu PowerPoint</vt:lpstr>
      <vt:lpstr>Prezentacja programu PowerPoint</vt:lpstr>
      <vt:lpstr>Prezentacja programu PowerPoint</vt:lpstr>
      <vt:lpstr>Prezentacja programu PowerPoint</vt:lpstr>
      <vt:lpstr>Czego brakuje w kampaniach poświęconych zdrowiu i żywieniu?</vt:lpstr>
      <vt:lpstr>Komunikacja z biznesem i społeczeństwem</vt:lpstr>
      <vt:lpstr>Evidence-based…</vt:lpstr>
      <vt:lpstr>Współpraca się opłaca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MISJA SPOŁECZNEJ ODPOWIEDZIALNOŚĆ  UNIWERSYTETU W DZIAŁALNOŚCI  WYDZIAŁU NAUK O ZDROWIU –  WSPÓŁPRACA Z OTOCZENIEM  SPOŁECZNO-GOSPODARCZYM  WARSZAWY NA RZECZ ZDROWIA</dc:title>
  <dc:creator>Mariusz Panczyk</dc:creator>
  <cp:lastModifiedBy>Mariusz Panczyk</cp:lastModifiedBy>
  <cp:revision>11</cp:revision>
  <dcterms:created xsi:type="dcterms:W3CDTF">2019-12-05T11:22:19Z</dcterms:created>
  <dcterms:modified xsi:type="dcterms:W3CDTF">2019-12-05T15:45:19Z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0x010100F41B5B5723F42B409B91D03014423E07</vt:lpwstr>
  </property>
</Properties>
</file>