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11.xml" ContentType="application/vnd.openxmlformats-officedocument.presentationml.notesSlide+xml"/>
  <Override PartName="/ppt/charts/chart5.xml" ContentType="application/vnd.openxmlformats-officedocument.drawingml.chart+xml"/>
  <Override PartName="/ppt/notesSlides/notesSlide12.xml" ContentType="application/vnd.openxmlformats-officedocument.presentationml.notesSlide+xml"/>
  <Override PartName="/ppt/charts/chart6.xml" ContentType="application/vnd.openxmlformats-officedocument.drawingml.chart+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64" r:id="rId4"/>
    <p:sldId id="258" r:id="rId5"/>
    <p:sldId id="259" r:id="rId6"/>
    <p:sldId id="260" r:id="rId7"/>
    <p:sldId id="261" r:id="rId8"/>
    <p:sldId id="262" r:id="rId9"/>
    <p:sldId id="263" r:id="rId10"/>
    <p:sldId id="265" r:id="rId11"/>
    <p:sldId id="272" r:id="rId12"/>
    <p:sldId id="273" r:id="rId13"/>
    <p:sldId id="274" r:id="rId14"/>
    <p:sldId id="269" r:id="rId15"/>
    <p:sldId id="267" r:id="rId16"/>
    <p:sldId id="275" r:id="rId17"/>
    <p:sldId id="276" r:id="rId18"/>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 initials="a" lastIdx="7" clrIdx="0">
    <p:extLst>
      <p:ext uri="{19B8F6BF-5375-455C-9EA6-DF929625EA0E}">
        <p15:presenceInfo xmlns:p15="http://schemas.microsoft.com/office/powerpoint/2012/main" userId="admin" providerId="None"/>
      </p:ext>
    </p:extLst>
  </p:cmAuthor>
  <p:cmAuthor id="2" name="User" initials="U"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A0000"/>
    <a:srgbClr val="342795"/>
    <a:srgbClr val="4231BD"/>
    <a:srgbClr val="F24860"/>
    <a:srgbClr val="382AA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5282" autoAdjust="0"/>
  </p:normalViewPr>
  <p:slideViewPr>
    <p:cSldViewPr snapToGrid="0">
      <p:cViewPr varScale="1">
        <p:scale>
          <a:sx n="111" d="100"/>
          <a:sy n="111" d="100"/>
        </p:scale>
        <p:origin x="59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ser\Desktop\Kodowanie-ankiety.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User\Desktop\Kodowanie-ankiety.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User\Desktop\Kodowanie-ankiety.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User\Desktop\Kodowanie-ankiety.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User\Desktop\Kodowanie-ankiety.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User\Desktop\Kodowanie-ankiet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Arkusz6!$P$20</c:f>
              <c:strCache>
                <c:ptCount val="1"/>
                <c:pt idx="0">
                  <c:v>%</c:v>
                </c:pt>
              </c:strCache>
            </c:strRef>
          </c:tx>
          <c:spPr>
            <a:effectLst>
              <a:outerShdw blurRad="50800" dist="50800" dir="5400000" algn="ctr" rotWithShape="0">
                <a:srgbClr val="000000">
                  <a:alpha val="45000"/>
                </a:srgbClr>
              </a:outerShdw>
            </a:effectLst>
          </c:spPr>
          <c:invertIfNegative val="0"/>
          <c:dPt>
            <c:idx val="0"/>
            <c:invertIfNegative val="0"/>
            <c:bubble3D val="0"/>
            <c:spPr>
              <a:gradFill flip="none" rotWithShape="1">
                <a:gsLst>
                  <a:gs pos="0">
                    <a:srgbClr val="A04DA3">
                      <a:lumMod val="60000"/>
                      <a:lumOff val="40000"/>
                      <a:shade val="30000"/>
                      <a:satMod val="115000"/>
                    </a:srgbClr>
                  </a:gs>
                  <a:gs pos="50000">
                    <a:srgbClr val="A04DA3">
                      <a:lumMod val="60000"/>
                      <a:lumOff val="40000"/>
                      <a:shade val="67500"/>
                      <a:satMod val="115000"/>
                    </a:srgbClr>
                  </a:gs>
                  <a:gs pos="100000">
                    <a:srgbClr val="A04DA3">
                      <a:lumMod val="60000"/>
                      <a:lumOff val="40000"/>
                      <a:shade val="100000"/>
                      <a:satMod val="115000"/>
                    </a:srgbClr>
                  </a:gs>
                </a:gsLst>
                <a:path path="circle">
                  <a:fillToRect r="100000" b="100000"/>
                </a:path>
                <a:tileRect l="-100000" t="-100000"/>
              </a:gradFill>
              <a:ln>
                <a:solidFill>
                  <a:schemeClr val="accent3">
                    <a:lumMod val="75000"/>
                  </a:schemeClr>
                </a:solid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satMod val="300000"/>
                  </a:schemeClr>
                </a:contourClr>
              </a:sp3d>
            </c:spPr>
            <c:extLst xmlns:c16r2="http://schemas.microsoft.com/office/drawing/2015/06/chart">
              <c:ext xmlns:c16="http://schemas.microsoft.com/office/drawing/2014/chart" uri="{C3380CC4-5D6E-409C-BE32-E72D297353CC}">
                <c16:uniqueId val="{00000000-7A8C-4EAD-9E84-B735AE4ECB0D}"/>
              </c:ext>
            </c:extLst>
          </c:dPt>
          <c:dPt>
            <c:idx val="1"/>
            <c:invertIfNegative val="0"/>
            <c:bubble3D val="0"/>
            <c:spPr>
              <a:gradFill flip="none" rotWithShape="1">
                <a:gsLst>
                  <a:gs pos="0">
                    <a:srgbClr val="438086">
                      <a:lumMod val="60000"/>
                      <a:lumOff val="40000"/>
                      <a:shade val="30000"/>
                      <a:satMod val="115000"/>
                    </a:srgbClr>
                  </a:gs>
                  <a:gs pos="50000">
                    <a:srgbClr val="438086">
                      <a:lumMod val="60000"/>
                      <a:lumOff val="40000"/>
                      <a:shade val="67500"/>
                      <a:satMod val="115000"/>
                    </a:srgbClr>
                  </a:gs>
                  <a:gs pos="100000">
                    <a:srgbClr val="438086">
                      <a:lumMod val="60000"/>
                      <a:lumOff val="40000"/>
                      <a:shade val="100000"/>
                      <a:satMod val="115000"/>
                    </a:srgbClr>
                  </a:gs>
                </a:gsLst>
                <a:lin ang="16200000" scaled="1"/>
                <a:tileRect/>
              </a:gradFill>
              <a:ln w="9525" cap="flat" cmpd="sng" algn="ctr">
                <a:solidFill>
                  <a:schemeClr val="accent2">
                    <a:lumMod val="50000"/>
                  </a:schemeClr>
                </a:solidFill>
                <a:prstDash val="solid"/>
              </a:ln>
              <a:effectLst>
                <a:outerShdw blurRad="50800" dist="25400" dir="5400000" rotWithShape="0">
                  <a:srgbClr val="000000">
                    <a:alpha val="45000"/>
                  </a:srgbClr>
                </a:outerShdw>
              </a:effectLst>
            </c:spPr>
            <c:extLst xmlns:c16r2="http://schemas.microsoft.com/office/drawing/2015/06/chart">
              <c:ext xmlns:c16="http://schemas.microsoft.com/office/drawing/2014/chart" uri="{C3380CC4-5D6E-409C-BE32-E72D297353CC}">
                <c16:uniqueId val="{00000001-7A8C-4EAD-9E84-B735AE4ECB0D}"/>
              </c:ext>
            </c:extLst>
          </c:dPt>
          <c:dLbls>
            <c:spPr>
              <a:noFill/>
              <a:ln>
                <a:noFill/>
              </a:ln>
              <a:effectLst/>
            </c:spPr>
            <c:txPr>
              <a:bodyPr/>
              <a:lstStyle/>
              <a:p>
                <a:pPr>
                  <a:defRPr sz="1400" b="1"/>
                </a:pPr>
                <a:endParaRPr lang="pl-P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Arkusz6!$N$21:$N$22</c:f>
              <c:strCache>
                <c:ptCount val="2"/>
                <c:pt idx="0">
                  <c:v>Kobiety</c:v>
                </c:pt>
                <c:pt idx="1">
                  <c:v>Mężczyzńi</c:v>
                </c:pt>
              </c:strCache>
            </c:strRef>
          </c:cat>
          <c:val>
            <c:numRef>
              <c:f>Arkusz6!$P$21:$P$22</c:f>
              <c:numCache>
                <c:formatCode>0.0%</c:formatCode>
                <c:ptCount val="2"/>
                <c:pt idx="0">
                  <c:v>0.8</c:v>
                </c:pt>
                <c:pt idx="1">
                  <c:v>0.2</c:v>
                </c:pt>
              </c:numCache>
            </c:numRef>
          </c:val>
          <c:extLst xmlns:c16r2="http://schemas.microsoft.com/office/drawing/2015/06/chart">
            <c:ext xmlns:c16="http://schemas.microsoft.com/office/drawing/2014/chart" uri="{C3380CC4-5D6E-409C-BE32-E72D297353CC}">
              <c16:uniqueId val="{00000002-7A8C-4EAD-9E84-B735AE4ECB0D}"/>
            </c:ext>
          </c:extLst>
        </c:ser>
        <c:dLbls>
          <c:showLegendKey val="0"/>
          <c:showVal val="0"/>
          <c:showCatName val="0"/>
          <c:showSerName val="0"/>
          <c:showPercent val="0"/>
          <c:showBubbleSize val="0"/>
        </c:dLbls>
        <c:gapWidth val="100"/>
        <c:overlap val="-24"/>
        <c:axId val="57313912"/>
        <c:axId val="57314304"/>
      </c:barChart>
      <c:catAx>
        <c:axId val="57313912"/>
        <c:scaling>
          <c:orientation val="minMax"/>
        </c:scaling>
        <c:delete val="0"/>
        <c:axPos val="b"/>
        <c:numFmt formatCode="General" sourceLinked="0"/>
        <c:majorTickMark val="none"/>
        <c:minorTickMark val="none"/>
        <c:tickLblPos val="nextTo"/>
        <c:txPr>
          <a:bodyPr/>
          <a:lstStyle/>
          <a:p>
            <a:pPr>
              <a:defRPr sz="1200" b="1">
                <a:solidFill>
                  <a:srgbClr val="DA0000"/>
                </a:solidFill>
              </a:defRPr>
            </a:pPr>
            <a:endParaRPr lang="pl-PL"/>
          </a:p>
        </c:txPr>
        <c:crossAx val="57314304"/>
        <c:crosses val="autoZero"/>
        <c:auto val="1"/>
        <c:lblAlgn val="ctr"/>
        <c:lblOffset val="100"/>
        <c:noMultiLvlLbl val="0"/>
      </c:catAx>
      <c:valAx>
        <c:axId val="57314304"/>
        <c:scaling>
          <c:orientation val="minMax"/>
        </c:scaling>
        <c:delete val="0"/>
        <c:axPos val="l"/>
        <c:majorGridlines/>
        <c:numFmt formatCode="0.0%" sourceLinked="0"/>
        <c:majorTickMark val="none"/>
        <c:minorTickMark val="none"/>
        <c:tickLblPos val="nextTo"/>
        <c:txPr>
          <a:bodyPr/>
          <a:lstStyle/>
          <a:p>
            <a:pPr>
              <a:defRPr sz="1200"/>
            </a:pPr>
            <a:endParaRPr lang="pl-PL"/>
          </a:p>
        </c:txPr>
        <c:crossAx val="57313912"/>
        <c:crosses val="autoZero"/>
        <c:crossBetween val="between"/>
      </c:valAx>
    </c:plotArea>
    <c:plotVisOnly val="1"/>
    <c:dispBlanksAs val="gap"/>
    <c:showDLblsOverMax val="0"/>
  </c:chart>
  <c:spPr>
    <a:noFill/>
    <a:ln>
      <a:noFill/>
    </a:ln>
  </c:spPr>
  <c:txPr>
    <a:bodyPr/>
    <a:lstStyle/>
    <a:p>
      <a:pPr>
        <a:defRPr>
          <a:latin typeface="Times New Roman" pitchFamily="18" charset="0"/>
          <a:cs typeface="Times New Roman" pitchFamily="18" charset="0"/>
        </a:defRPr>
      </a:pPr>
      <a:endParaRPr lang="pl-PL"/>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a:lstStyle/>
          <a:p>
            <a:pPr>
              <a:defRPr/>
            </a:pPr>
            <a:endParaRPr lang="en-US"/>
          </a:p>
        </c:rich>
      </c:tx>
      <c:layout/>
      <c:overlay val="0"/>
    </c:title>
    <c:autoTitleDeleted val="0"/>
    <c:plotArea>
      <c:layout/>
      <c:barChart>
        <c:barDir val="col"/>
        <c:grouping val="clustered"/>
        <c:varyColors val="0"/>
        <c:ser>
          <c:idx val="0"/>
          <c:order val="0"/>
          <c:tx>
            <c:strRef>
              <c:f>Arkusz4!$T$4</c:f>
              <c:strCache>
                <c:ptCount val="1"/>
                <c:pt idx="0">
                  <c:v>%</c:v>
                </c:pt>
              </c:strCache>
            </c:strRef>
          </c:tx>
          <c:spPr>
            <a:ln>
              <a:solidFill>
                <a:schemeClr val="accent4">
                  <a:lumMod val="75000"/>
                </a:schemeClr>
              </a:solidFill>
            </a:ln>
          </c:spPr>
          <c:invertIfNegative val="0"/>
          <c:dPt>
            <c:idx val="0"/>
            <c:invertIfNegative val="0"/>
            <c:bubble3D val="0"/>
            <c:spP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0800000" scaled="1"/>
                <a:tileRect/>
              </a:gradFill>
              <a:ln w="9525" cap="flat" cmpd="sng" algn="ctr">
                <a:solidFill>
                  <a:schemeClr val="accent4">
                    <a:lumMod val="75000"/>
                  </a:schemeClr>
                </a:solidFill>
                <a:prstDash val="solid"/>
              </a:ln>
              <a:effectLst>
                <a:outerShdw blurRad="50800" dist="25400" dir="5400000" rotWithShape="0">
                  <a:srgbClr val="000000">
                    <a:alpha val="45000"/>
                  </a:srgbClr>
                </a:outerShdw>
              </a:effectLst>
            </c:spPr>
            <c:extLst xmlns:c16r2="http://schemas.microsoft.com/office/drawing/2015/06/chart">
              <c:ext xmlns:c16="http://schemas.microsoft.com/office/drawing/2014/chart" uri="{C3380CC4-5D6E-409C-BE32-E72D297353CC}">
                <c16:uniqueId val="{00000000-DD64-4C73-BA3A-2CD598B67302}"/>
              </c:ext>
            </c:extLst>
          </c:dPt>
          <c:dPt>
            <c:idx val="1"/>
            <c:invertIfNegative val="0"/>
            <c:bubble3D val="0"/>
            <c:spPr>
              <a:gradFill flip="none" rotWithShape="1">
                <a:gsLst>
                  <a:gs pos="0">
                    <a:srgbClr val="A04DA3">
                      <a:lumMod val="60000"/>
                      <a:lumOff val="40000"/>
                      <a:shade val="30000"/>
                      <a:satMod val="115000"/>
                    </a:srgbClr>
                  </a:gs>
                  <a:gs pos="50000">
                    <a:srgbClr val="A04DA3">
                      <a:lumMod val="60000"/>
                      <a:lumOff val="40000"/>
                      <a:shade val="67500"/>
                      <a:satMod val="115000"/>
                    </a:srgbClr>
                  </a:gs>
                  <a:gs pos="100000">
                    <a:srgbClr val="A04DA3">
                      <a:lumMod val="60000"/>
                      <a:lumOff val="40000"/>
                      <a:shade val="100000"/>
                      <a:satMod val="115000"/>
                    </a:srgbClr>
                  </a:gs>
                </a:gsLst>
                <a:path path="circle">
                  <a:fillToRect r="100000" b="100000"/>
                </a:path>
                <a:tileRect l="-100000" t="-100000"/>
              </a:gradFill>
              <a:ln w="9525" cap="flat" cmpd="sng" algn="ctr">
                <a:solidFill>
                  <a:schemeClr val="accent4">
                    <a:lumMod val="75000"/>
                  </a:schemeClr>
                </a:solidFill>
                <a:prstDash val="solid"/>
              </a:ln>
              <a:effectLst>
                <a:outerShdw blurRad="51500" dist="25400" dir="5400000" rotWithShape="0">
                  <a:srgbClr val="000000">
                    <a:alpha val="40000"/>
                  </a:srgbClr>
                </a:outerShdw>
              </a:effectLst>
            </c:spPr>
            <c:extLst xmlns:c16r2="http://schemas.microsoft.com/office/drawing/2015/06/chart">
              <c:ext xmlns:c16="http://schemas.microsoft.com/office/drawing/2014/chart" uri="{C3380CC4-5D6E-409C-BE32-E72D297353CC}">
                <c16:uniqueId val="{00000001-DD64-4C73-BA3A-2CD598B67302}"/>
              </c:ext>
            </c:extLst>
          </c:dPt>
          <c:dPt>
            <c:idx val="2"/>
            <c:invertIfNegative val="0"/>
            <c:bubble3D val="0"/>
            <c:spPr>
              <a:gradFill flip="none" rotWithShape="1">
                <a:gsLst>
                  <a:gs pos="0">
                    <a:srgbClr val="438086">
                      <a:lumMod val="60000"/>
                      <a:lumOff val="40000"/>
                      <a:shade val="30000"/>
                      <a:satMod val="115000"/>
                    </a:srgbClr>
                  </a:gs>
                  <a:gs pos="50000">
                    <a:srgbClr val="438086">
                      <a:lumMod val="60000"/>
                      <a:lumOff val="40000"/>
                      <a:shade val="67500"/>
                      <a:satMod val="115000"/>
                    </a:srgbClr>
                  </a:gs>
                  <a:gs pos="100000">
                    <a:srgbClr val="438086">
                      <a:lumMod val="60000"/>
                      <a:lumOff val="40000"/>
                      <a:shade val="100000"/>
                      <a:satMod val="115000"/>
                    </a:srgbClr>
                  </a:gs>
                </a:gsLst>
                <a:path path="circle">
                  <a:fillToRect l="100000" t="100000"/>
                </a:path>
                <a:tileRect r="-100000" b="-100000"/>
              </a:gradFill>
              <a:ln>
                <a:solidFill>
                  <a:schemeClr val="accent2">
                    <a:lumMod val="75000"/>
                  </a:schemeClr>
                </a:solid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satMod val="300000"/>
                  </a:schemeClr>
                </a:contourClr>
              </a:sp3d>
            </c:spPr>
            <c:extLst xmlns:c16r2="http://schemas.microsoft.com/office/drawing/2015/06/chart">
              <c:ext xmlns:c16="http://schemas.microsoft.com/office/drawing/2014/chart" uri="{C3380CC4-5D6E-409C-BE32-E72D297353CC}">
                <c16:uniqueId val="{00000002-DD64-4C73-BA3A-2CD598B67302}"/>
              </c:ext>
            </c:extLst>
          </c:dPt>
          <c:dLbls>
            <c:spPr>
              <a:noFill/>
              <a:ln>
                <a:noFill/>
              </a:ln>
              <a:effectLst/>
            </c:spPr>
            <c:txPr>
              <a:bodyPr/>
              <a:lstStyle/>
              <a:p>
                <a:pPr>
                  <a:defRPr sz="1400" b="1"/>
                </a:pPr>
                <a:endParaRPr lang="pl-P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Arkusz4!$R$5:$R$7</c:f>
              <c:strCache>
                <c:ptCount val="3"/>
                <c:pt idx="0">
                  <c:v>I  rok</c:v>
                </c:pt>
                <c:pt idx="1">
                  <c:v>II rok</c:v>
                </c:pt>
                <c:pt idx="2">
                  <c:v>III rok</c:v>
                </c:pt>
              </c:strCache>
            </c:strRef>
          </c:cat>
          <c:val>
            <c:numRef>
              <c:f>Arkusz4!$T$5:$T$7</c:f>
              <c:numCache>
                <c:formatCode>0.0%</c:formatCode>
                <c:ptCount val="3"/>
                <c:pt idx="0">
                  <c:v>0.2</c:v>
                </c:pt>
                <c:pt idx="1">
                  <c:v>0.42857142857142855</c:v>
                </c:pt>
                <c:pt idx="2">
                  <c:v>0.37142857142857705</c:v>
                </c:pt>
              </c:numCache>
            </c:numRef>
          </c:val>
          <c:extLst xmlns:c16r2="http://schemas.microsoft.com/office/drawing/2015/06/chart">
            <c:ext xmlns:c16="http://schemas.microsoft.com/office/drawing/2014/chart" uri="{C3380CC4-5D6E-409C-BE32-E72D297353CC}">
              <c16:uniqueId val="{00000003-DD64-4C73-BA3A-2CD598B67302}"/>
            </c:ext>
          </c:extLst>
        </c:ser>
        <c:dLbls>
          <c:showLegendKey val="0"/>
          <c:showVal val="0"/>
          <c:showCatName val="0"/>
          <c:showSerName val="0"/>
          <c:showPercent val="0"/>
          <c:showBubbleSize val="0"/>
        </c:dLbls>
        <c:gapWidth val="150"/>
        <c:axId val="57315088"/>
        <c:axId val="57315480"/>
      </c:barChart>
      <c:catAx>
        <c:axId val="57315088"/>
        <c:scaling>
          <c:orientation val="minMax"/>
        </c:scaling>
        <c:delete val="0"/>
        <c:axPos val="b"/>
        <c:numFmt formatCode="General" sourceLinked="0"/>
        <c:majorTickMark val="none"/>
        <c:minorTickMark val="none"/>
        <c:tickLblPos val="nextTo"/>
        <c:txPr>
          <a:bodyPr/>
          <a:lstStyle/>
          <a:p>
            <a:pPr>
              <a:defRPr sz="1200" b="1">
                <a:solidFill>
                  <a:srgbClr val="DA0000"/>
                </a:solidFill>
              </a:defRPr>
            </a:pPr>
            <a:endParaRPr lang="pl-PL"/>
          </a:p>
        </c:txPr>
        <c:crossAx val="57315480"/>
        <c:crosses val="autoZero"/>
        <c:auto val="1"/>
        <c:lblAlgn val="ctr"/>
        <c:lblOffset val="100"/>
        <c:noMultiLvlLbl val="0"/>
      </c:catAx>
      <c:valAx>
        <c:axId val="57315480"/>
        <c:scaling>
          <c:orientation val="minMax"/>
        </c:scaling>
        <c:delete val="0"/>
        <c:axPos val="l"/>
        <c:majorGridlines/>
        <c:numFmt formatCode="0.0%" sourceLinked="0"/>
        <c:majorTickMark val="none"/>
        <c:minorTickMark val="none"/>
        <c:tickLblPos val="nextTo"/>
        <c:txPr>
          <a:bodyPr/>
          <a:lstStyle/>
          <a:p>
            <a:pPr>
              <a:defRPr sz="1200"/>
            </a:pPr>
            <a:endParaRPr lang="pl-PL"/>
          </a:p>
        </c:txPr>
        <c:crossAx val="57315088"/>
        <c:crosses val="autoZero"/>
        <c:crossBetween val="between"/>
      </c:valAx>
    </c:plotArea>
    <c:plotVisOnly val="1"/>
    <c:dispBlanksAs val="gap"/>
    <c:showDLblsOverMax val="0"/>
  </c:chart>
  <c:spPr>
    <a:ln>
      <a:noFill/>
    </a:ln>
  </c:spPr>
  <c:txPr>
    <a:bodyPr/>
    <a:lstStyle/>
    <a:p>
      <a:pPr>
        <a:defRPr>
          <a:latin typeface="Times New Roman" pitchFamily="18" charset="0"/>
          <a:cs typeface="Times New Roman" pitchFamily="18" charset="0"/>
        </a:defRPr>
      </a:pPr>
      <a:endParaRPr lang="pl-PL"/>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Arkusz6!$D$4</c:f>
              <c:strCache>
                <c:ptCount val="1"/>
                <c:pt idx="0">
                  <c:v>%</c:v>
                </c:pt>
              </c:strCache>
            </c:strRef>
          </c:tx>
          <c:invertIfNegative val="0"/>
          <c:dPt>
            <c:idx val="0"/>
            <c:invertIfNegative val="0"/>
            <c:bubble3D val="0"/>
            <c:spPr>
              <a:gradFill flip="none" rotWithShape="1">
                <a:gsLst>
                  <a:gs pos="0">
                    <a:srgbClr val="8488C4"/>
                  </a:gs>
                  <a:gs pos="53000">
                    <a:srgbClr val="D4DEFF"/>
                  </a:gs>
                  <a:gs pos="83000">
                    <a:srgbClr val="D4DEFF"/>
                  </a:gs>
                  <a:gs pos="100000">
                    <a:srgbClr val="96AB94"/>
                  </a:gs>
                </a:gsLst>
                <a:lin ang="5400000" scaled="0"/>
                <a:tileRect/>
              </a:gradFill>
              <a:ln w="9525" cap="flat" cmpd="sng" algn="ctr">
                <a:solidFill>
                  <a:schemeClr val="accent1"/>
                </a:solidFill>
                <a:prstDash val="solid"/>
              </a:ln>
              <a:effectLst>
                <a:outerShdw blurRad="51500" dist="25400" dir="5400000" rotWithShape="0">
                  <a:srgbClr val="000000">
                    <a:alpha val="40000"/>
                  </a:srgbClr>
                </a:outerShdw>
              </a:effectLst>
            </c:spPr>
            <c:extLst xmlns:c16r2="http://schemas.microsoft.com/office/drawing/2015/06/chart">
              <c:ext xmlns:c16="http://schemas.microsoft.com/office/drawing/2014/chart" uri="{C3380CC4-5D6E-409C-BE32-E72D297353CC}">
                <c16:uniqueId val="{00000000-932B-4226-A9F7-323047FDB29B}"/>
              </c:ext>
            </c:extLst>
          </c:dPt>
          <c:dPt>
            <c:idx val="1"/>
            <c:invertIfNegative val="0"/>
            <c:bubble3D val="0"/>
            <c:spPr>
              <a:gradFill rotWithShape="1">
                <a:gsLst>
                  <a:gs pos="0">
                    <a:schemeClr val="accent2">
                      <a:shade val="15000"/>
                      <a:satMod val="180000"/>
                    </a:schemeClr>
                  </a:gs>
                  <a:gs pos="50000">
                    <a:schemeClr val="accent2">
                      <a:shade val="45000"/>
                      <a:satMod val="170000"/>
                    </a:schemeClr>
                  </a:gs>
                  <a:gs pos="70000">
                    <a:schemeClr val="accent2">
                      <a:tint val="99000"/>
                      <a:shade val="65000"/>
                      <a:satMod val="155000"/>
                    </a:schemeClr>
                  </a:gs>
                  <a:gs pos="100000">
                    <a:schemeClr val="accent2">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satMod val="300000"/>
                  </a:schemeClr>
                </a:contourClr>
              </a:sp3d>
            </c:spPr>
            <c:extLst xmlns:c16r2="http://schemas.microsoft.com/office/drawing/2015/06/chart">
              <c:ext xmlns:c16="http://schemas.microsoft.com/office/drawing/2014/chart" uri="{C3380CC4-5D6E-409C-BE32-E72D297353CC}">
                <c16:uniqueId val="{00000001-932B-4226-A9F7-323047FDB29B}"/>
              </c:ext>
            </c:extLst>
          </c:dPt>
          <c:dPt>
            <c:idx val="2"/>
            <c:invertIfNegative val="0"/>
            <c:bubble3D val="0"/>
            <c:spPr>
              <a:gradFill flip="none" rotWithShape="1">
                <a:gsLst>
                  <a:gs pos="0">
                    <a:srgbClr val="A04DA3">
                      <a:lumMod val="60000"/>
                      <a:lumOff val="40000"/>
                      <a:shade val="30000"/>
                      <a:satMod val="115000"/>
                    </a:srgbClr>
                  </a:gs>
                  <a:gs pos="50000">
                    <a:srgbClr val="A04DA3">
                      <a:lumMod val="60000"/>
                      <a:lumOff val="40000"/>
                      <a:shade val="67500"/>
                      <a:satMod val="115000"/>
                    </a:srgbClr>
                  </a:gs>
                  <a:gs pos="100000">
                    <a:srgbClr val="A04DA3">
                      <a:lumMod val="60000"/>
                      <a:lumOff val="40000"/>
                      <a:shade val="100000"/>
                      <a:satMod val="115000"/>
                    </a:srgbClr>
                  </a:gs>
                </a:gsLst>
                <a:lin ang="5400000" scaled="1"/>
                <a:tileRect/>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satMod val="300000"/>
                  </a:schemeClr>
                </a:contourClr>
              </a:sp3d>
            </c:spPr>
            <c:extLst xmlns:c16r2="http://schemas.microsoft.com/office/drawing/2015/06/chart">
              <c:ext xmlns:c16="http://schemas.microsoft.com/office/drawing/2014/chart" uri="{C3380CC4-5D6E-409C-BE32-E72D297353CC}">
                <c16:uniqueId val="{00000002-932B-4226-A9F7-323047FDB29B}"/>
              </c:ext>
            </c:extLst>
          </c:dPt>
          <c:dPt>
            <c:idx val="3"/>
            <c:invertIfNegative val="0"/>
            <c:bubble3D val="0"/>
            <c:spP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0800000" scaled="1"/>
                <a:tileRect/>
              </a:gradFill>
              <a:ln w="9525" cap="flat" cmpd="sng" algn="ctr">
                <a:solidFill>
                  <a:schemeClr val="accent4"/>
                </a:solidFill>
                <a:prstDash val="solid"/>
              </a:ln>
              <a:effectLst>
                <a:outerShdw blurRad="50800" dist="25400" dir="5400000" rotWithShape="0">
                  <a:srgbClr val="000000">
                    <a:alpha val="45000"/>
                  </a:srgbClr>
                </a:outerShdw>
              </a:effectLst>
            </c:spPr>
            <c:extLst xmlns:c16r2="http://schemas.microsoft.com/office/drawing/2015/06/chart">
              <c:ext xmlns:c16="http://schemas.microsoft.com/office/drawing/2014/chart" uri="{C3380CC4-5D6E-409C-BE32-E72D297353CC}">
                <c16:uniqueId val="{00000003-932B-4226-A9F7-323047FDB29B}"/>
              </c:ext>
            </c:extLst>
          </c:dPt>
          <c:dLbls>
            <c:spPr>
              <a:noFill/>
              <a:ln>
                <a:noFill/>
              </a:ln>
              <a:effectLst/>
            </c:spPr>
            <c:txPr>
              <a:bodyPr/>
              <a:lstStyle/>
              <a:p>
                <a:pPr>
                  <a:defRPr sz="1400" b="1">
                    <a:latin typeface="Times New Roman" pitchFamily="18" charset="0"/>
                    <a:cs typeface="Times New Roman" pitchFamily="18" charset="0"/>
                  </a:defRPr>
                </a:pPr>
                <a:endParaRPr lang="pl-P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Arkusz6!$B$5:$B$8</c:f>
              <c:strCache>
                <c:ptCount val="4"/>
                <c:pt idx="0">
                  <c:v>Wieś</c:v>
                </c:pt>
                <c:pt idx="1">
                  <c:v>Miasto powyżej 20 tys. mieszkanców</c:v>
                </c:pt>
                <c:pt idx="2">
                  <c:v>Miasto od 20 do 100 tys. mieszkańców</c:v>
                </c:pt>
                <c:pt idx="3">
                  <c:v>Miasto powyżej 100 tys. mieszkańców</c:v>
                </c:pt>
              </c:strCache>
            </c:strRef>
          </c:cat>
          <c:val>
            <c:numRef>
              <c:f>Arkusz6!$D$5:$D$8</c:f>
              <c:numCache>
                <c:formatCode>0.0%</c:formatCode>
                <c:ptCount val="4"/>
                <c:pt idx="0">
                  <c:v>0.51428571428571423</c:v>
                </c:pt>
                <c:pt idx="1">
                  <c:v>0.11428571428571524</c:v>
                </c:pt>
                <c:pt idx="2">
                  <c:v>0.14285714285714507</c:v>
                </c:pt>
                <c:pt idx="3">
                  <c:v>0.22857142857143042</c:v>
                </c:pt>
              </c:numCache>
            </c:numRef>
          </c:val>
          <c:extLst xmlns:c16r2="http://schemas.microsoft.com/office/drawing/2015/06/chart">
            <c:ext xmlns:c16="http://schemas.microsoft.com/office/drawing/2014/chart" uri="{C3380CC4-5D6E-409C-BE32-E72D297353CC}">
              <c16:uniqueId val="{00000004-932B-4226-A9F7-323047FDB29B}"/>
            </c:ext>
          </c:extLst>
        </c:ser>
        <c:dLbls>
          <c:showLegendKey val="0"/>
          <c:showVal val="0"/>
          <c:showCatName val="0"/>
          <c:showSerName val="0"/>
          <c:showPercent val="0"/>
          <c:showBubbleSize val="0"/>
        </c:dLbls>
        <c:gapWidth val="150"/>
        <c:axId val="57733032"/>
        <c:axId val="57733424"/>
      </c:barChart>
      <c:catAx>
        <c:axId val="57733032"/>
        <c:scaling>
          <c:orientation val="minMax"/>
        </c:scaling>
        <c:delete val="1"/>
        <c:axPos val="b"/>
        <c:numFmt formatCode="General" sourceLinked="0"/>
        <c:majorTickMark val="none"/>
        <c:minorTickMark val="none"/>
        <c:tickLblPos val="none"/>
        <c:crossAx val="57733424"/>
        <c:crosses val="autoZero"/>
        <c:auto val="1"/>
        <c:lblAlgn val="ctr"/>
        <c:lblOffset val="100"/>
        <c:noMultiLvlLbl val="0"/>
      </c:catAx>
      <c:valAx>
        <c:axId val="57733424"/>
        <c:scaling>
          <c:orientation val="minMax"/>
        </c:scaling>
        <c:delete val="0"/>
        <c:axPos val="l"/>
        <c:majorGridlines/>
        <c:numFmt formatCode="0.0%" sourceLinked="0"/>
        <c:majorTickMark val="none"/>
        <c:minorTickMark val="none"/>
        <c:tickLblPos val="nextTo"/>
        <c:txPr>
          <a:bodyPr/>
          <a:lstStyle/>
          <a:p>
            <a:pPr>
              <a:defRPr sz="1200">
                <a:latin typeface="Times New Roman" pitchFamily="18" charset="0"/>
                <a:cs typeface="Times New Roman" pitchFamily="18" charset="0"/>
              </a:defRPr>
            </a:pPr>
            <a:endParaRPr lang="pl-PL"/>
          </a:p>
        </c:txPr>
        <c:crossAx val="57733032"/>
        <c:crosses val="autoZero"/>
        <c:crossBetween val="between"/>
      </c:valAx>
    </c:plotArea>
    <c:legend>
      <c:legendPos val="r"/>
      <c:legendEntry>
        <c:idx val="0"/>
        <c:txPr>
          <a:bodyPr/>
          <a:lstStyle/>
          <a:p>
            <a:pPr>
              <a:defRPr sz="1200" b="1">
                <a:solidFill>
                  <a:srgbClr val="DA0000"/>
                </a:solidFill>
                <a:latin typeface="Times New Roman" pitchFamily="18" charset="0"/>
                <a:cs typeface="Times New Roman" pitchFamily="18" charset="0"/>
              </a:defRPr>
            </a:pPr>
            <a:endParaRPr lang="pl-PL"/>
          </a:p>
        </c:txPr>
      </c:legendEntry>
      <c:legendEntry>
        <c:idx val="1"/>
        <c:txPr>
          <a:bodyPr/>
          <a:lstStyle/>
          <a:p>
            <a:pPr>
              <a:defRPr sz="1200" b="1">
                <a:solidFill>
                  <a:srgbClr val="DA0000"/>
                </a:solidFill>
                <a:latin typeface="Times New Roman" pitchFamily="18" charset="0"/>
                <a:cs typeface="Times New Roman" pitchFamily="18" charset="0"/>
              </a:defRPr>
            </a:pPr>
            <a:endParaRPr lang="pl-PL"/>
          </a:p>
        </c:txPr>
      </c:legendEntry>
      <c:legendEntry>
        <c:idx val="2"/>
        <c:txPr>
          <a:bodyPr/>
          <a:lstStyle/>
          <a:p>
            <a:pPr>
              <a:defRPr sz="1200" b="1">
                <a:solidFill>
                  <a:srgbClr val="DA0000"/>
                </a:solidFill>
                <a:latin typeface="Times New Roman" pitchFamily="18" charset="0"/>
                <a:cs typeface="Times New Roman" pitchFamily="18" charset="0"/>
              </a:defRPr>
            </a:pPr>
            <a:endParaRPr lang="pl-PL"/>
          </a:p>
        </c:txPr>
      </c:legendEntry>
      <c:legendEntry>
        <c:idx val="3"/>
        <c:txPr>
          <a:bodyPr/>
          <a:lstStyle/>
          <a:p>
            <a:pPr>
              <a:defRPr sz="1200" b="1">
                <a:solidFill>
                  <a:srgbClr val="DA0000"/>
                </a:solidFill>
                <a:latin typeface="Times New Roman" pitchFamily="18" charset="0"/>
                <a:cs typeface="Times New Roman" pitchFamily="18" charset="0"/>
              </a:defRPr>
            </a:pPr>
            <a:endParaRPr lang="pl-PL"/>
          </a:p>
        </c:txPr>
      </c:legendEntry>
      <c:layout>
        <c:manualLayout>
          <c:xMode val="edge"/>
          <c:yMode val="edge"/>
          <c:x val="0.64673753280840907"/>
          <c:y val="0.20679790026247036"/>
          <c:w val="0.32548468941383091"/>
          <c:h val="0.55862642169728782"/>
        </c:manualLayout>
      </c:layout>
      <c:overlay val="0"/>
      <c:txPr>
        <a:bodyPr/>
        <a:lstStyle/>
        <a:p>
          <a:pPr>
            <a:defRPr sz="1200" b="1">
              <a:solidFill>
                <a:srgbClr val="C00000"/>
              </a:solidFill>
              <a:latin typeface="Times New Roman" pitchFamily="18" charset="0"/>
              <a:cs typeface="Times New Roman" pitchFamily="18" charset="0"/>
            </a:defRPr>
          </a:pPr>
          <a:endParaRPr lang="pl-PL"/>
        </a:p>
      </c:txPr>
    </c:legend>
    <c:plotVisOnly val="1"/>
    <c:dispBlanksAs val="gap"/>
    <c:showDLblsOverMax val="0"/>
  </c:chart>
  <c:spPr>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col"/>
        <c:grouping val="clustered"/>
        <c:varyColors val="0"/>
        <c:ser>
          <c:idx val="0"/>
          <c:order val="0"/>
          <c:tx>
            <c:strRef>
              <c:f>Arkusz6!$P$11</c:f>
              <c:strCache>
                <c:ptCount val="1"/>
                <c:pt idx="0">
                  <c:v>%</c:v>
                </c:pt>
              </c:strCache>
            </c:strRef>
          </c:tx>
          <c:invertIfNegative val="0"/>
          <c:dPt>
            <c:idx val="0"/>
            <c:invertIfNegative val="0"/>
            <c:bubble3D val="0"/>
            <c:spPr>
              <a:gradFill flip="none" rotWithShape="1">
                <a:gsLst>
                  <a:gs pos="0">
                    <a:srgbClr val="A04DA3">
                      <a:lumMod val="75000"/>
                      <a:shade val="30000"/>
                      <a:satMod val="115000"/>
                    </a:srgbClr>
                  </a:gs>
                  <a:gs pos="50000">
                    <a:srgbClr val="A04DA3">
                      <a:lumMod val="75000"/>
                      <a:shade val="67500"/>
                      <a:satMod val="115000"/>
                    </a:srgbClr>
                  </a:gs>
                  <a:gs pos="100000">
                    <a:srgbClr val="A04DA3">
                      <a:lumMod val="75000"/>
                      <a:shade val="100000"/>
                      <a:satMod val="115000"/>
                    </a:srgbClr>
                  </a:gs>
                </a:gsLst>
                <a:path path="circle">
                  <a:fillToRect l="50000" t="50000" r="50000" b="50000"/>
                </a:path>
                <a:tileRect/>
              </a:gradFill>
              <a:ln>
                <a:solidFill>
                  <a:schemeClr val="accent3">
                    <a:lumMod val="75000"/>
                  </a:schemeClr>
                </a:solid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satMod val="300000"/>
                  </a:schemeClr>
                </a:contourClr>
              </a:sp3d>
            </c:spPr>
            <c:extLst xmlns:c16r2="http://schemas.microsoft.com/office/drawing/2015/06/chart">
              <c:ext xmlns:c16="http://schemas.microsoft.com/office/drawing/2014/chart" uri="{C3380CC4-5D6E-409C-BE32-E72D297353CC}">
                <c16:uniqueId val="{00000000-55A1-41DD-87E4-1E06FB371736}"/>
              </c:ext>
            </c:extLst>
          </c:dPt>
          <c:dPt>
            <c:idx val="1"/>
            <c:invertIfNegative val="0"/>
            <c:bubble3D val="0"/>
            <c:spPr>
              <a:gradFill flip="none" rotWithShape="1">
                <a:gsLst>
                  <a:gs pos="0">
                    <a:srgbClr val="8488C4"/>
                  </a:gs>
                  <a:gs pos="53000">
                    <a:srgbClr val="D4DEFF"/>
                  </a:gs>
                  <a:gs pos="83000">
                    <a:srgbClr val="D4DEFF"/>
                  </a:gs>
                  <a:gs pos="100000">
                    <a:srgbClr val="96AB94"/>
                  </a:gs>
                </a:gsLst>
                <a:lin ang="5400000" scaled="0"/>
                <a:tileRect/>
              </a:gradFill>
              <a:ln w="9525" cap="flat" cmpd="sng" algn="ctr">
                <a:solidFill>
                  <a:schemeClr val="accent6">
                    <a:lumMod val="75000"/>
                  </a:schemeClr>
                </a:solidFill>
                <a:prstDash val="solid"/>
              </a:ln>
              <a:effectLst>
                <a:outerShdw blurRad="50800" dist="25400" dir="5400000" rotWithShape="0">
                  <a:srgbClr val="000000">
                    <a:alpha val="45000"/>
                  </a:srgbClr>
                </a:outerShdw>
              </a:effectLst>
            </c:spPr>
            <c:extLst xmlns:c16r2="http://schemas.microsoft.com/office/drawing/2015/06/chart">
              <c:ext xmlns:c16="http://schemas.microsoft.com/office/drawing/2014/chart" uri="{C3380CC4-5D6E-409C-BE32-E72D297353CC}">
                <c16:uniqueId val="{00000001-55A1-41DD-87E4-1E06FB371736}"/>
              </c:ext>
            </c:extLst>
          </c:dPt>
          <c:dPt>
            <c:idx val="2"/>
            <c:invertIfNegative val="0"/>
            <c:bubble3D val="0"/>
            <c:spP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0800000" scaled="1"/>
                <a:tileRect/>
              </a:gradFill>
              <a:ln w="9525" cap="flat" cmpd="sng" algn="ctr">
                <a:solidFill>
                  <a:schemeClr val="accent4">
                    <a:lumMod val="75000"/>
                  </a:schemeClr>
                </a:solidFill>
                <a:prstDash val="solid"/>
              </a:ln>
              <a:effectLst>
                <a:outerShdw blurRad="50800" dist="25400" dir="5400000" rotWithShape="0">
                  <a:srgbClr val="000000">
                    <a:alpha val="45000"/>
                  </a:srgbClr>
                </a:outerShdw>
              </a:effectLst>
            </c:spPr>
            <c:extLst xmlns:c16r2="http://schemas.microsoft.com/office/drawing/2015/06/chart">
              <c:ext xmlns:c16="http://schemas.microsoft.com/office/drawing/2014/chart" uri="{C3380CC4-5D6E-409C-BE32-E72D297353CC}">
                <c16:uniqueId val="{00000002-55A1-41DD-87E4-1E06FB371736}"/>
              </c:ext>
            </c:extLst>
          </c:dPt>
          <c:dLbls>
            <c:spPr>
              <a:noFill/>
              <a:ln>
                <a:noFill/>
              </a:ln>
              <a:effectLst/>
            </c:spPr>
            <c:txPr>
              <a:bodyPr/>
              <a:lstStyle/>
              <a:p>
                <a:pPr>
                  <a:defRPr sz="1400" b="1">
                    <a:latin typeface="Times New Roman" pitchFamily="18" charset="0"/>
                    <a:cs typeface="Times New Roman" pitchFamily="18" charset="0"/>
                  </a:defRPr>
                </a:pPr>
                <a:endParaRPr lang="pl-P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Arkusz6!$N$12:$N$14</c:f>
              <c:strCache>
                <c:ptCount val="3"/>
                <c:pt idx="0">
                  <c:v> Poniżej przeciętnej</c:v>
                </c:pt>
                <c:pt idx="1">
                  <c:v> Przeciętna</c:v>
                </c:pt>
                <c:pt idx="2">
                  <c:v> Powyżej przeciętnej</c:v>
                </c:pt>
              </c:strCache>
            </c:strRef>
          </c:cat>
          <c:val>
            <c:numRef>
              <c:f>Arkusz6!$P$12:$P$14</c:f>
              <c:numCache>
                <c:formatCode>0.0%</c:formatCode>
                <c:ptCount val="3"/>
                <c:pt idx="0">
                  <c:v>2.8571428571428591E-2</c:v>
                </c:pt>
                <c:pt idx="1">
                  <c:v>0.77142857142858512</c:v>
                </c:pt>
                <c:pt idx="2">
                  <c:v>0.2</c:v>
                </c:pt>
              </c:numCache>
            </c:numRef>
          </c:val>
          <c:extLst xmlns:c16r2="http://schemas.microsoft.com/office/drawing/2015/06/chart">
            <c:ext xmlns:c16="http://schemas.microsoft.com/office/drawing/2014/chart" uri="{C3380CC4-5D6E-409C-BE32-E72D297353CC}">
              <c16:uniqueId val="{00000003-55A1-41DD-87E4-1E06FB371736}"/>
            </c:ext>
          </c:extLst>
        </c:ser>
        <c:dLbls>
          <c:showLegendKey val="0"/>
          <c:showVal val="0"/>
          <c:showCatName val="0"/>
          <c:showSerName val="0"/>
          <c:showPercent val="0"/>
          <c:showBubbleSize val="0"/>
        </c:dLbls>
        <c:gapWidth val="150"/>
        <c:axId val="57734208"/>
        <c:axId val="57734600"/>
      </c:barChart>
      <c:catAx>
        <c:axId val="57734208"/>
        <c:scaling>
          <c:orientation val="minMax"/>
        </c:scaling>
        <c:delete val="0"/>
        <c:axPos val="b"/>
        <c:numFmt formatCode="General" sourceLinked="0"/>
        <c:majorTickMark val="none"/>
        <c:minorTickMark val="none"/>
        <c:tickLblPos val="nextTo"/>
        <c:txPr>
          <a:bodyPr/>
          <a:lstStyle/>
          <a:p>
            <a:pPr>
              <a:defRPr sz="1200" b="1">
                <a:solidFill>
                  <a:srgbClr val="DA0000"/>
                </a:solidFill>
                <a:latin typeface="Times New Roman" pitchFamily="18" charset="0"/>
                <a:cs typeface="Times New Roman" pitchFamily="18" charset="0"/>
              </a:defRPr>
            </a:pPr>
            <a:endParaRPr lang="pl-PL"/>
          </a:p>
        </c:txPr>
        <c:crossAx val="57734600"/>
        <c:crosses val="autoZero"/>
        <c:auto val="1"/>
        <c:lblAlgn val="ctr"/>
        <c:lblOffset val="100"/>
        <c:noMultiLvlLbl val="0"/>
      </c:catAx>
      <c:valAx>
        <c:axId val="57734600"/>
        <c:scaling>
          <c:orientation val="minMax"/>
        </c:scaling>
        <c:delete val="0"/>
        <c:axPos val="l"/>
        <c:majorGridlines/>
        <c:numFmt formatCode="0.0%" sourceLinked="1"/>
        <c:majorTickMark val="none"/>
        <c:minorTickMark val="none"/>
        <c:tickLblPos val="nextTo"/>
        <c:txPr>
          <a:bodyPr/>
          <a:lstStyle/>
          <a:p>
            <a:pPr>
              <a:defRPr sz="1200">
                <a:latin typeface="Times New Roman" pitchFamily="18" charset="0"/>
                <a:cs typeface="Times New Roman" pitchFamily="18" charset="0"/>
              </a:defRPr>
            </a:pPr>
            <a:endParaRPr lang="pl-PL"/>
          </a:p>
        </c:txPr>
        <c:crossAx val="57734208"/>
        <c:crosses val="autoZero"/>
        <c:crossBetween val="between"/>
      </c:valAx>
    </c:plotArea>
    <c:plotVisOnly val="1"/>
    <c:dispBlanksAs val="gap"/>
    <c:showDLblsOverMax val="0"/>
  </c:chart>
  <c:spPr>
    <a:ln>
      <a:no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8974628171481172E-2"/>
          <c:y val="2.8252405949256338E-2"/>
          <c:w val="0.85658092738407765"/>
          <c:h val="0.7211245990084576"/>
        </c:manualLayout>
      </c:layout>
      <c:barChart>
        <c:barDir val="col"/>
        <c:grouping val="clustered"/>
        <c:varyColors val="0"/>
        <c:ser>
          <c:idx val="0"/>
          <c:order val="0"/>
          <c:tx>
            <c:strRef>
              <c:f>Arkusz7!$K$3</c:f>
              <c:strCache>
                <c:ptCount val="1"/>
                <c:pt idx="0">
                  <c:v>%</c:v>
                </c:pt>
              </c:strCache>
            </c:strRef>
          </c:tx>
          <c:spPr>
            <a:ln>
              <a:solidFill>
                <a:schemeClr val="accent3">
                  <a:lumMod val="75000"/>
                </a:schemeClr>
              </a:solidFill>
            </a:ln>
          </c:spPr>
          <c:invertIfNegative val="0"/>
          <c:dPt>
            <c:idx val="0"/>
            <c:invertIfNegative val="0"/>
            <c:bubble3D val="0"/>
            <c:spPr>
              <a:gradFill flip="none" rotWithShape="1">
                <a:gsLst>
                  <a:gs pos="0">
                    <a:srgbClr val="A04DA3">
                      <a:lumMod val="60000"/>
                      <a:lumOff val="40000"/>
                      <a:shade val="30000"/>
                      <a:satMod val="115000"/>
                    </a:srgbClr>
                  </a:gs>
                  <a:gs pos="50000">
                    <a:srgbClr val="A04DA3">
                      <a:lumMod val="60000"/>
                      <a:lumOff val="40000"/>
                      <a:shade val="67500"/>
                      <a:satMod val="115000"/>
                    </a:srgbClr>
                  </a:gs>
                  <a:gs pos="100000">
                    <a:srgbClr val="A04DA3">
                      <a:lumMod val="60000"/>
                      <a:lumOff val="40000"/>
                      <a:shade val="100000"/>
                      <a:satMod val="115000"/>
                    </a:srgbClr>
                  </a:gs>
                </a:gsLst>
                <a:lin ang="18900000" scaled="1"/>
                <a:tileRect/>
              </a:gradFill>
              <a:ln>
                <a:solidFill>
                  <a:schemeClr val="accent3">
                    <a:lumMod val="75000"/>
                  </a:schemeClr>
                </a:solid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satMod val="300000"/>
                  </a:schemeClr>
                </a:contourClr>
              </a:sp3d>
            </c:spPr>
            <c:extLst xmlns:c16r2="http://schemas.microsoft.com/office/drawing/2015/06/chart">
              <c:ext xmlns:c16="http://schemas.microsoft.com/office/drawing/2014/chart" uri="{C3380CC4-5D6E-409C-BE32-E72D297353CC}">
                <c16:uniqueId val="{00000000-C739-4285-824A-AEA0A775AA16}"/>
              </c:ext>
            </c:extLst>
          </c:dPt>
          <c:dPt>
            <c:idx val="1"/>
            <c:invertIfNegative val="0"/>
            <c:bubble3D val="0"/>
            <c:spP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0800000" scaled="1"/>
                <a:tileRect/>
              </a:gradFill>
              <a:ln w="9525" cap="flat" cmpd="sng" algn="ctr">
                <a:solidFill>
                  <a:schemeClr val="accent4"/>
                </a:solidFill>
                <a:prstDash val="solid"/>
              </a:ln>
              <a:effectLst>
                <a:outerShdw blurRad="51500" dist="25400" dir="5400000" rotWithShape="0">
                  <a:srgbClr val="000000">
                    <a:alpha val="40000"/>
                  </a:srgbClr>
                </a:outerShdw>
              </a:effectLst>
            </c:spPr>
            <c:extLst xmlns:c16r2="http://schemas.microsoft.com/office/drawing/2015/06/chart">
              <c:ext xmlns:c16="http://schemas.microsoft.com/office/drawing/2014/chart" uri="{C3380CC4-5D6E-409C-BE32-E72D297353CC}">
                <c16:uniqueId val="{00000001-C739-4285-824A-AEA0A775AA16}"/>
              </c:ext>
            </c:extLst>
          </c:dPt>
          <c:dPt>
            <c:idx val="2"/>
            <c:invertIfNegative val="0"/>
            <c:bubble3D val="0"/>
            <c:spPr>
              <a:gradFill flip="none" rotWithShape="1">
                <a:gsLst>
                  <a:gs pos="0">
                    <a:srgbClr val="438086">
                      <a:shade val="15000"/>
                      <a:satMod val="180000"/>
                    </a:srgbClr>
                  </a:gs>
                  <a:gs pos="50000">
                    <a:srgbClr val="438086">
                      <a:shade val="45000"/>
                      <a:satMod val="170000"/>
                    </a:srgbClr>
                  </a:gs>
                  <a:gs pos="70000">
                    <a:srgbClr val="438086">
                      <a:tint val="99000"/>
                      <a:shade val="65000"/>
                      <a:satMod val="155000"/>
                    </a:srgbClr>
                  </a:gs>
                  <a:gs pos="100000">
                    <a:srgbClr val="438086">
                      <a:tint val="95500"/>
                      <a:shade val="100000"/>
                      <a:satMod val="155000"/>
                    </a:srgbClr>
                  </a:gs>
                </a:gsLst>
                <a:path path="circle">
                  <a:fillToRect l="100000" t="100000"/>
                </a:path>
                <a:tileRect r="-100000" b="-100000"/>
              </a:gradFill>
              <a:ln>
                <a:solidFill>
                  <a:schemeClr val="accent3">
                    <a:lumMod val="75000"/>
                  </a:schemeClr>
                </a:solid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satMod val="300000"/>
                  </a:schemeClr>
                </a:contourClr>
              </a:sp3d>
            </c:spPr>
            <c:extLst xmlns:c16r2="http://schemas.microsoft.com/office/drawing/2015/06/chart">
              <c:ext xmlns:c16="http://schemas.microsoft.com/office/drawing/2014/chart" uri="{C3380CC4-5D6E-409C-BE32-E72D297353CC}">
                <c16:uniqueId val="{00000002-C739-4285-824A-AEA0A775AA16}"/>
              </c:ext>
            </c:extLst>
          </c:dPt>
          <c:dLbls>
            <c:spPr>
              <a:noFill/>
              <a:ln>
                <a:noFill/>
              </a:ln>
              <a:effectLst/>
            </c:spPr>
            <c:txPr>
              <a:bodyPr/>
              <a:lstStyle/>
              <a:p>
                <a:pPr>
                  <a:defRPr sz="1600" b="1">
                    <a:latin typeface="Times New Roman" pitchFamily="18" charset="0"/>
                    <a:cs typeface="Times New Roman" pitchFamily="18" charset="0"/>
                  </a:defRPr>
                </a:pPr>
                <a:endParaRPr lang="pl-P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Arkusz7!$I$4:$I$6</c:f>
              <c:strCache>
                <c:ptCount val="3"/>
                <c:pt idx="0">
                  <c:v>Niedobór masy ciała</c:v>
                </c:pt>
                <c:pt idx="1">
                  <c:v>Prawidłowa masa ciała </c:v>
                </c:pt>
                <c:pt idx="2">
                  <c:v>Nadmiar masy ciała</c:v>
                </c:pt>
              </c:strCache>
            </c:strRef>
          </c:cat>
          <c:val>
            <c:numRef>
              <c:f>Arkusz7!$K$4:$K$6</c:f>
              <c:numCache>
                <c:formatCode>0.0%</c:formatCode>
                <c:ptCount val="3"/>
                <c:pt idx="0">
                  <c:v>0.11428571428571432</c:v>
                </c:pt>
                <c:pt idx="1">
                  <c:v>0.6857142857142855</c:v>
                </c:pt>
                <c:pt idx="2">
                  <c:v>0.2</c:v>
                </c:pt>
              </c:numCache>
            </c:numRef>
          </c:val>
          <c:extLst xmlns:c16r2="http://schemas.microsoft.com/office/drawing/2015/06/chart">
            <c:ext xmlns:c16="http://schemas.microsoft.com/office/drawing/2014/chart" uri="{C3380CC4-5D6E-409C-BE32-E72D297353CC}">
              <c16:uniqueId val="{00000003-C739-4285-824A-AEA0A775AA16}"/>
            </c:ext>
          </c:extLst>
        </c:ser>
        <c:dLbls>
          <c:showLegendKey val="0"/>
          <c:showVal val="0"/>
          <c:showCatName val="0"/>
          <c:showSerName val="0"/>
          <c:showPercent val="0"/>
          <c:showBubbleSize val="0"/>
        </c:dLbls>
        <c:gapWidth val="100"/>
        <c:overlap val="-24"/>
        <c:axId val="57735384"/>
        <c:axId val="57735776"/>
      </c:barChart>
      <c:catAx>
        <c:axId val="57735384"/>
        <c:scaling>
          <c:orientation val="minMax"/>
        </c:scaling>
        <c:delete val="0"/>
        <c:axPos val="b"/>
        <c:numFmt formatCode="General" sourceLinked="0"/>
        <c:majorTickMark val="none"/>
        <c:minorTickMark val="none"/>
        <c:tickLblPos val="nextTo"/>
        <c:txPr>
          <a:bodyPr/>
          <a:lstStyle/>
          <a:p>
            <a:pPr>
              <a:defRPr sz="1600" b="1">
                <a:solidFill>
                  <a:srgbClr val="DA0000"/>
                </a:solidFill>
                <a:latin typeface="Times New Roman" pitchFamily="18" charset="0"/>
                <a:cs typeface="Times New Roman" pitchFamily="18" charset="0"/>
              </a:defRPr>
            </a:pPr>
            <a:endParaRPr lang="pl-PL"/>
          </a:p>
        </c:txPr>
        <c:crossAx val="57735776"/>
        <c:crosses val="autoZero"/>
        <c:auto val="1"/>
        <c:lblAlgn val="ctr"/>
        <c:lblOffset val="100"/>
        <c:noMultiLvlLbl val="0"/>
      </c:catAx>
      <c:valAx>
        <c:axId val="57735776"/>
        <c:scaling>
          <c:orientation val="minMax"/>
        </c:scaling>
        <c:delete val="0"/>
        <c:axPos val="l"/>
        <c:majorGridlines/>
        <c:numFmt formatCode="0.0%" sourceLinked="1"/>
        <c:majorTickMark val="none"/>
        <c:minorTickMark val="none"/>
        <c:tickLblPos val="nextTo"/>
        <c:spPr>
          <a:ln w="9525">
            <a:noFill/>
          </a:ln>
        </c:spPr>
        <c:txPr>
          <a:bodyPr/>
          <a:lstStyle/>
          <a:p>
            <a:pPr>
              <a:defRPr sz="1400">
                <a:latin typeface="Times New Roman" pitchFamily="18" charset="0"/>
                <a:cs typeface="Times New Roman" pitchFamily="18" charset="0"/>
              </a:defRPr>
            </a:pPr>
            <a:endParaRPr lang="pl-PL"/>
          </a:p>
        </c:txPr>
        <c:crossAx val="57735384"/>
        <c:crosses val="autoZero"/>
        <c:crossBetween val="between"/>
      </c:valAx>
    </c:plotArea>
    <c:plotVisOnly val="1"/>
    <c:dispBlanksAs val="gap"/>
    <c:showDLblsOverMax val="0"/>
  </c:chart>
  <c:spPr>
    <a:ln>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340736863301402E-2"/>
          <c:y val="5.1724768696359245E-2"/>
          <c:w val="0.88384451034535261"/>
          <c:h val="0.86347236673312255"/>
        </c:manualLayout>
      </c:layout>
      <c:barChart>
        <c:barDir val="col"/>
        <c:grouping val="clustered"/>
        <c:varyColors val="0"/>
        <c:ser>
          <c:idx val="0"/>
          <c:order val="0"/>
          <c:tx>
            <c:strRef>
              <c:f>Arkusz12!$AG$12</c:f>
              <c:strCache>
                <c:ptCount val="1"/>
                <c:pt idx="0">
                  <c:v>%</c:v>
                </c:pt>
              </c:strCache>
            </c:strRef>
          </c:tx>
          <c:spPr>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rgbClr r="0" g="0" b="0">
                  <a:satMod val="300000"/>
                </a:scrgbClr>
              </a:contourClr>
            </a:sp3d>
          </c:spPr>
          <c:invertIfNegative val="0"/>
          <c:dPt>
            <c:idx val="0"/>
            <c:invertIfNegative val="0"/>
            <c:bubble3D val="0"/>
            <c:spPr>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8900000" scaled="1"/>
                <a:tileRect/>
              </a:gradFill>
              <a:ln w="19050" cap="flat" cmpd="sng" algn="ctr">
                <a:solidFill>
                  <a:schemeClr val="accent1">
                    <a:lumMod val="50000"/>
                  </a:schemeClr>
                </a:solidFill>
                <a:prstDash val="solid"/>
              </a:ln>
              <a:effectLst/>
            </c:spPr>
            <c:extLst xmlns:c16r2="http://schemas.microsoft.com/office/drawing/2015/06/chart">
              <c:ext xmlns:c16="http://schemas.microsoft.com/office/drawing/2014/chart" uri="{C3380CC4-5D6E-409C-BE32-E72D297353CC}">
                <c16:uniqueId val="{00000001-FD51-4FDB-B406-EBA58898E5B7}"/>
              </c:ext>
            </c:extLst>
          </c:dPt>
          <c:dPt>
            <c:idx val="1"/>
            <c:invertIfNegative val="0"/>
            <c:bubble3D val="0"/>
            <c:spP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0800000" scaled="1"/>
                <a:tileRect/>
              </a:gradFill>
              <a:ln w="9525" cap="flat" cmpd="sng" algn="ctr">
                <a:solidFill>
                  <a:schemeClr val="accent3"/>
                </a:solidFill>
                <a:prstDash val="solid"/>
              </a:ln>
              <a:effectLst>
                <a:outerShdw blurRad="51500" dist="25400" dir="5400000" rotWithShape="0">
                  <a:srgbClr val="000000">
                    <a:alpha val="40000"/>
                  </a:srgbClr>
                </a:outerShdw>
              </a:effectLst>
            </c:spPr>
            <c:extLst xmlns:c16r2="http://schemas.microsoft.com/office/drawing/2015/06/chart">
              <c:ext xmlns:c16="http://schemas.microsoft.com/office/drawing/2014/chart" uri="{C3380CC4-5D6E-409C-BE32-E72D297353CC}">
                <c16:uniqueId val="{00000003-FD51-4FDB-B406-EBA58898E5B7}"/>
              </c:ext>
            </c:extLst>
          </c:dPt>
          <c:dPt>
            <c:idx val="2"/>
            <c:invertIfNegative val="0"/>
            <c:bubble3D val="0"/>
            <c:sp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rgbClr r="0" g="0" b="0">
                    <a:satMod val="300000"/>
                  </a:scrgbClr>
                </a:contourClr>
              </a:sp3d>
            </c:spPr>
            <c:extLst xmlns:c16r2="http://schemas.microsoft.com/office/drawing/2015/06/chart">
              <c:ext xmlns:c16="http://schemas.microsoft.com/office/drawing/2014/chart" uri="{C3380CC4-5D6E-409C-BE32-E72D297353CC}">
                <c16:uniqueId val="{00000005-FD51-4FDB-B406-EBA58898E5B7}"/>
              </c:ext>
            </c:extLst>
          </c:dPt>
          <c:dLbls>
            <c:dLbl>
              <c:idx val="0"/>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FD51-4FDB-B406-EBA58898E5B7}"/>
                </c:ext>
                <c:ext xmlns:c15="http://schemas.microsoft.com/office/drawing/2012/chart" uri="{CE6537A1-D6FC-4f65-9D91-7224C49458BB}">
                  <c15:layout/>
                </c:ext>
              </c:extLst>
            </c:dLbl>
            <c:dLbl>
              <c:idx val="1"/>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FD51-4FDB-B406-EBA58898E5B7}"/>
                </c:ext>
                <c:ext xmlns:c15="http://schemas.microsoft.com/office/drawing/2012/chart" uri="{CE6537A1-D6FC-4f65-9D91-7224C49458BB}">
                  <c15:layout/>
                </c:ext>
              </c:extLst>
            </c:dLbl>
            <c:dLbl>
              <c:idx val="2"/>
              <c:layout>
                <c:manualLayout>
                  <c:x val="-1.0185067526416269E-16"/>
                  <c:y val="-1.8518518518518583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FD51-4FDB-B406-EBA58898E5B7}"/>
                </c:ex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pl-PL"/>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cat>
            <c:strRef>
              <c:f>Arkusz12!$AE$13:$AE$15</c:f>
              <c:strCache>
                <c:ptCount val="3"/>
                <c:pt idx="0">
                  <c:v>Niedostateczny</c:v>
                </c:pt>
                <c:pt idx="1">
                  <c:v>Dostateczny</c:v>
                </c:pt>
                <c:pt idx="2">
                  <c:v>Dobry</c:v>
                </c:pt>
              </c:strCache>
            </c:strRef>
          </c:cat>
          <c:val>
            <c:numRef>
              <c:f>Arkusz12!$AG$13:$AG$15</c:f>
              <c:numCache>
                <c:formatCode>0%</c:formatCode>
                <c:ptCount val="3"/>
                <c:pt idx="0">
                  <c:v>2.8571428571428591E-2</c:v>
                </c:pt>
                <c:pt idx="1">
                  <c:v>0.8</c:v>
                </c:pt>
                <c:pt idx="2">
                  <c:v>0.17142857142857137</c:v>
                </c:pt>
              </c:numCache>
            </c:numRef>
          </c:val>
          <c:extLst xmlns:c16r2="http://schemas.microsoft.com/office/drawing/2015/06/chart">
            <c:ext xmlns:c16="http://schemas.microsoft.com/office/drawing/2014/chart" uri="{C3380CC4-5D6E-409C-BE32-E72D297353CC}">
              <c16:uniqueId val="{00000006-FD51-4FDB-B406-EBA58898E5B7}"/>
            </c:ext>
          </c:extLst>
        </c:ser>
        <c:dLbls>
          <c:showLegendKey val="0"/>
          <c:showVal val="0"/>
          <c:showCatName val="0"/>
          <c:showSerName val="0"/>
          <c:showPercent val="0"/>
          <c:showBubbleSize val="0"/>
        </c:dLbls>
        <c:gapWidth val="100"/>
        <c:overlap val="-24"/>
        <c:axId val="57736560"/>
        <c:axId val="184724384"/>
      </c:barChart>
      <c:catAx>
        <c:axId val="57736560"/>
        <c:scaling>
          <c:orientation val="minMax"/>
        </c:scaling>
        <c:delete val="0"/>
        <c:axPos val="b"/>
        <c:numFmt formatCode="General" sourceLinked="0"/>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rgbClr val="DA0000"/>
                </a:solidFill>
                <a:latin typeface="Times New Roman" panose="02020603050405020304" pitchFamily="18" charset="0"/>
                <a:ea typeface="+mn-ea"/>
                <a:cs typeface="Times New Roman" panose="02020603050405020304" pitchFamily="18" charset="0"/>
              </a:defRPr>
            </a:pPr>
            <a:endParaRPr lang="pl-PL"/>
          </a:p>
        </c:txPr>
        <c:crossAx val="184724384"/>
        <c:crosses val="autoZero"/>
        <c:auto val="1"/>
        <c:lblAlgn val="ctr"/>
        <c:lblOffset val="100"/>
        <c:noMultiLvlLbl val="0"/>
      </c:catAx>
      <c:valAx>
        <c:axId val="1847243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pl-PL"/>
          </a:p>
        </c:txPr>
        <c:crossAx val="57736560"/>
        <c:crosses val="autoZero"/>
        <c:crossBetween val="between"/>
      </c:valAx>
      <c:spPr>
        <a:effectLst/>
      </c:spPr>
    </c:plotArea>
    <c:plotVisOnly val="1"/>
    <c:dispBlanksAs val="gap"/>
    <c:showDLblsOverMax val="0"/>
  </c:chart>
  <c:spPr>
    <a:noFill/>
    <a:ln>
      <a:noFill/>
    </a:ln>
    <a:effectLst/>
  </c:spPr>
  <c:txPr>
    <a:bodyPr/>
    <a:lstStyle/>
    <a:p>
      <a:pPr>
        <a:defRPr>
          <a:latin typeface="Times New Roman" panose="02020603050405020304" pitchFamily="18" charset="0"/>
          <a:cs typeface="Times New Roman" panose="02020603050405020304" pitchFamily="18" charset="0"/>
        </a:defRPr>
      </a:pPr>
      <a:endParaRPr lang="pl-PL"/>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C5DE38-E350-454A-9581-B9419F8433DB}"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pl-PL"/>
        </a:p>
      </dgm:t>
    </dgm:pt>
    <dgm:pt modelId="{8613680C-BCEC-4234-8E24-44C1E8D68C26}">
      <dgm:prSet/>
      <dgm:spPr/>
      <dgm:t>
        <a:bodyPr/>
        <a:lstStyle/>
        <a:p>
          <a:pPr rtl="0"/>
          <a:endParaRPr lang="pl-PL" dirty="0"/>
        </a:p>
      </dgm:t>
    </dgm:pt>
    <dgm:pt modelId="{3AAD648D-F361-4C2D-940B-6904E1831ABC}" type="parTrans" cxnId="{24F8E26F-969A-4904-96A4-D8E428D53AAE}">
      <dgm:prSet/>
      <dgm:spPr/>
      <dgm:t>
        <a:bodyPr/>
        <a:lstStyle/>
        <a:p>
          <a:endParaRPr lang="pl-PL"/>
        </a:p>
      </dgm:t>
    </dgm:pt>
    <dgm:pt modelId="{5B4DC6F6-03AA-4083-8C59-A6D7C374E42E}" type="sibTrans" cxnId="{24F8E26F-969A-4904-96A4-D8E428D53AAE}">
      <dgm:prSet/>
      <dgm:spPr/>
      <dgm:t>
        <a:bodyPr/>
        <a:lstStyle/>
        <a:p>
          <a:endParaRPr lang="pl-PL"/>
        </a:p>
      </dgm:t>
    </dgm:pt>
    <dgm:pt modelId="{8DE6B673-4176-457D-92D9-77EA9F1BAF34}">
      <dgm:prSet/>
      <dgm:spPr/>
      <dgm:t>
        <a:bodyPr/>
        <a:lstStyle/>
        <a:p>
          <a:pPr rtl="0"/>
          <a:r>
            <a:rPr lang="pl-PL" dirty="0"/>
            <a:t>-status społeczny</a:t>
          </a:r>
        </a:p>
      </dgm:t>
    </dgm:pt>
    <dgm:pt modelId="{ADBD3377-91A2-4A46-AEEE-593F54018E02}" type="parTrans" cxnId="{4280344E-E570-4EC4-8DBA-3D7EBC1879AF}">
      <dgm:prSet/>
      <dgm:spPr/>
      <dgm:t>
        <a:bodyPr/>
        <a:lstStyle/>
        <a:p>
          <a:endParaRPr lang="pl-PL"/>
        </a:p>
      </dgm:t>
    </dgm:pt>
    <dgm:pt modelId="{D7FD417B-7C85-4D4B-B43B-D3CA59AC9AA5}" type="sibTrans" cxnId="{4280344E-E570-4EC4-8DBA-3D7EBC1879AF}">
      <dgm:prSet/>
      <dgm:spPr/>
      <dgm:t>
        <a:bodyPr/>
        <a:lstStyle/>
        <a:p>
          <a:endParaRPr lang="pl-PL"/>
        </a:p>
      </dgm:t>
    </dgm:pt>
    <dgm:pt modelId="{0AB81CE0-627B-455E-9B68-C8DE52632FEB}">
      <dgm:prSet/>
      <dgm:spPr/>
      <dgm:t>
        <a:bodyPr/>
        <a:lstStyle/>
        <a:p>
          <a:pPr rtl="0"/>
          <a:r>
            <a:rPr lang="pl-PL" dirty="0"/>
            <a:t>-wiedza</a:t>
          </a:r>
        </a:p>
      </dgm:t>
    </dgm:pt>
    <dgm:pt modelId="{6DAA37AA-1F26-41E2-89C0-10A975CA6185}" type="parTrans" cxnId="{E8E7AA1E-D202-424C-8F66-C03D7F8061B6}">
      <dgm:prSet/>
      <dgm:spPr/>
      <dgm:t>
        <a:bodyPr/>
        <a:lstStyle/>
        <a:p>
          <a:endParaRPr lang="pl-PL"/>
        </a:p>
      </dgm:t>
    </dgm:pt>
    <dgm:pt modelId="{3E37DF72-8579-426E-8CA9-D3CDC98CF083}" type="sibTrans" cxnId="{E8E7AA1E-D202-424C-8F66-C03D7F8061B6}">
      <dgm:prSet/>
      <dgm:spPr/>
      <dgm:t>
        <a:bodyPr/>
        <a:lstStyle/>
        <a:p>
          <a:endParaRPr lang="pl-PL"/>
        </a:p>
      </dgm:t>
    </dgm:pt>
    <dgm:pt modelId="{9009AEF5-0DC6-478D-ABAD-218E5B236E7E}">
      <dgm:prSet/>
      <dgm:spPr/>
      <dgm:t>
        <a:bodyPr/>
        <a:lstStyle/>
        <a:p>
          <a:pPr rtl="0"/>
          <a:r>
            <a:rPr lang="pl-PL" dirty="0"/>
            <a:t>-bycie przykładem/wzorcem dla innych</a:t>
          </a:r>
        </a:p>
      </dgm:t>
    </dgm:pt>
    <dgm:pt modelId="{667F669E-AB51-4492-9972-DEDF888AF0AC}" type="parTrans" cxnId="{D3626811-9BFB-469E-B779-679275989AB5}">
      <dgm:prSet/>
      <dgm:spPr/>
      <dgm:t>
        <a:bodyPr/>
        <a:lstStyle/>
        <a:p>
          <a:endParaRPr lang="pl-PL"/>
        </a:p>
      </dgm:t>
    </dgm:pt>
    <dgm:pt modelId="{110EC714-2637-4532-B3FD-384F19A33CF6}" type="sibTrans" cxnId="{D3626811-9BFB-469E-B779-679275989AB5}">
      <dgm:prSet/>
      <dgm:spPr/>
      <dgm:t>
        <a:bodyPr/>
        <a:lstStyle/>
        <a:p>
          <a:endParaRPr lang="pl-PL"/>
        </a:p>
      </dgm:t>
    </dgm:pt>
    <dgm:pt modelId="{6434B3CB-DA4A-4E6A-B924-6256DD3649C7}">
      <dgm:prSet/>
      <dgm:spPr/>
      <dgm:t>
        <a:bodyPr/>
        <a:lstStyle/>
        <a:p>
          <a:pPr rtl="0"/>
          <a:r>
            <a:rPr lang="pl-PL" dirty="0"/>
            <a:t>-podejmowanie świadomych samodzielnych działań</a:t>
          </a:r>
        </a:p>
      </dgm:t>
    </dgm:pt>
    <dgm:pt modelId="{C3DCC0E9-1252-4B72-B436-352EB628E0A7}" type="parTrans" cxnId="{C56536CD-AB2C-41DF-8923-1CB12F027889}">
      <dgm:prSet/>
      <dgm:spPr/>
      <dgm:t>
        <a:bodyPr/>
        <a:lstStyle/>
        <a:p>
          <a:endParaRPr lang="pl-PL"/>
        </a:p>
      </dgm:t>
    </dgm:pt>
    <dgm:pt modelId="{89A6E398-DDC2-4901-AC74-5E35B5FA9AFF}" type="sibTrans" cxnId="{C56536CD-AB2C-41DF-8923-1CB12F027889}">
      <dgm:prSet/>
      <dgm:spPr/>
      <dgm:t>
        <a:bodyPr/>
        <a:lstStyle/>
        <a:p>
          <a:endParaRPr lang="pl-PL"/>
        </a:p>
      </dgm:t>
    </dgm:pt>
    <dgm:pt modelId="{650517A6-8FFF-4E85-934D-811B884CFE9F}">
      <dgm:prSet custT="1"/>
      <dgm:spPr/>
      <dgm:t>
        <a:bodyPr/>
        <a:lstStyle/>
        <a:p>
          <a:pPr rtl="0"/>
          <a:r>
            <a:rPr lang="pl-PL" sz="1000" dirty="0"/>
            <a:t>-</a:t>
          </a:r>
          <a:r>
            <a:rPr lang="pl-PL" sz="1200" dirty="0"/>
            <a:t>stosunek do drugiego człowieka i do samego siebie</a:t>
          </a:r>
        </a:p>
      </dgm:t>
    </dgm:pt>
    <dgm:pt modelId="{2F324789-9EB7-4040-AE59-41F6A176A672}" type="parTrans" cxnId="{E4C84F39-6613-4101-BAB6-A89825D1492C}">
      <dgm:prSet/>
      <dgm:spPr/>
      <dgm:t>
        <a:bodyPr/>
        <a:lstStyle/>
        <a:p>
          <a:endParaRPr lang="pl-PL"/>
        </a:p>
      </dgm:t>
    </dgm:pt>
    <dgm:pt modelId="{C6EBBC8D-F543-4D6C-9AB2-C2A2C6F630CB}" type="sibTrans" cxnId="{E4C84F39-6613-4101-BAB6-A89825D1492C}">
      <dgm:prSet/>
      <dgm:spPr/>
      <dgm:t>
        <a:bodyPr/>
        <a:lstStyle/>
        <a:p>
          <a:endParaRPr lang="pl-PL"/>
        </a:p>
      </dgm:t>
    </dgm:pt>
    <dgm:pt modelId="{533E866B-5C31-4ADA-AC86-65962915F3A4}" type="pres">
      <dgm:prSet presAssocID="{55C5DE38-E350-454A-9581-B9419F8433DB}" presName="compositeShape" presStyleCnt="0">
        <dgm:presLayoutVars>
          <dgm:chMax val="7"/>
          <dgm:dir/>
          <dgm:resizeHandles val="exact"/>
        </dgm:presLayoutVars>
      </dgm:prSet>
      <dgm:spPr/>
      <dgm:t>
        <a:bodyPr/>
        <a:lstStyle/>
        <a:p>
          <a:endParaRPr lang="pl-PL"/>
        </a:p>
      </dgm:t>
    </dgm:pt>
    <dgm:pt modelId="{A42286C6-BA58-4280-9E72-6AEE62414C60}" type="pres">
      <dgm:prSet presAssocID="{8613680C-BCEC-4234-8E24-44C1E8D68C26}" presName="circ1" presStyleLbl="vennNode1" presStyleIdx="0" presStyleCnt="6"/>
      <dgm:spPr/>
    </dgm:pt>
    <dgm:pt modelId="{2A08D572-590C-48DC-8311-DE93C1A140EC}" type="pres">
      <dgm:prSet presAssocID="{8613680C-BCEC-4234-8E24-44C1E8D68C26}" presName="circ1Tx" presStyleLbl="revTx" presStyleIdx="0" presStyleCnt="0">
        <dgm:presLayoutVars>
          <dgm:chMax val="0"/>
          <dgm:chPref val="0"/>
          <dgm:bulletEnabled val="1"/>
        </dgm:presLayoutVars>
      </dgm:prSet>
      <dgm:spPr/>
      <dgm:t>
        <a:bodyPr/>
        <a:lstStyle/>
        <a:p>
          <a:endParaRPr lang="pl-PL"/>
        </a:p>
      </dgm:t>
    </dgm:pt>
    <dgm:pt modelId="{A0BB5F76-3C93-4B7C-AB97-AF25F26EE8BB}" type="pres">
      <dgm:prSet presAssocID="{8DE6B673-4176-457D-92D9-77EA9F1BAF34}" presName="circ2" presStyleLbl="vennNode1" presStyleIdx="1" presStyleCnt="6"/>
      <dgm:spPr/>
    </dgm:pt>
    <dgm:pt modelId="{040DFDC4-BAC7-4015-89C6-FAB31BC564C7}" type="pres">
      <dgm:prSet presAssocID="{8DE6B673-4176-457D-92D9-77EA9F1BAF34}" presName="circ2Tx" presStyleLbl="revTx" presStyleIdx="0" presStyleCnt="0">
        <dgm:presLayoutVars>
          <dgm:chMax val="0"/>
          <dgm:chPref val="0"/>
          <dgm:bulletEnabled val="1"/>
        </dgm:presLayoutVars>
      </dgm:prSet>
      <dgm:spPr/>
      <dgm:t>
        <a:bodyPr/>
        <a:lstStyle/>
        <a:p>
          <a:endParaRPr lang="pl-PL"/>
        </a:p>
      </dgm:t>
    </dgm:pt>
    <dgm:pt modelId="{2323E185-D16B-4D00-A5AE-60BCCA6CF885}" type="pres">
      <dgm:prSet presAssocID="{0AB81CE0-627B-455E-9B68-C8DE52632FEB}" presName="circ3" presStyleLbl="vennNode1" presStyleIdx="2" presStyleCnt="6"/>
      <dgm:spPr/>
    </dgm:pt>
    <dgm:pt modelId="{868D4EFF-D246-4392-B1C8-3EA77D77C418}" type="pres">
      <dgm:prSet presAssocID="{0AB81CE0-627B-455E-9B68-C8DE52632FEB}" presName="circ3Tx" presStyleLbl="revTx" presStyleIdx="0" presStyleCnt="0">
        <dgm:presLayoutVars>
          <dgm:chMax val="0"/>
          <dgm:chPref val="0"/>
          <dgm:bulletEnabled val="1"/>
        </dgm:presLayoutVars>
      </dgm:prSet>
      <dgm:spPr/>
      <dgm:t>
        <a:bodyPr/>
        <a:lstStyle/>
        <a:p>
          <a:endParaRPr lang="pl-PL"/>
        </a:p>
      </dgm:t>
    </dgm:pt>
    <dgm:pt modelId="{73E7930D-F8C4-45C8-BC4B-B3C6E259F763}" type="pres">
      <dgm:prSet presAssocID="{9009AEF5-0DC6-478D-ABAD-218E5B236E7E}" presName="circ4" presStyleLbl="vennNode1" presStyleIdx="3" presStyleCnt="6"/>
      <dgm:spPr/>
    </dgm:pt>
    <dgm:pt modelId="{D4550403-BCDE-4F34-8E15-3BC96AFEC030}" type="pres">
      <dgm:prSet presAssocID="{9009AEF5-0DC6-478D-ABAD-218E5B236E7E}" presName="circ4Tx" presStyleLbl="revTx" presStyleIdx="0" presStyleCnt="0">
        <dgm:presLayoutVars>
          <dgm:chMax val="0"/>
          <dgm:chPref val="0"/>
          <dgm:bulletEnabled val="1"/>
        </dgm:presLayoutVars>
      </dgm:prSet>
      <dgm:spPr/>
      <dgm:t>
        <a:bodyPr/>
        <a:lstStyle/>
        <a:p>
          <a:endParaRPr lang="pl-PL"/>
        </a:p>
      </dgm:t>
    </dgm:pt>
    <dgm:pt modelId="{90CE9B1A-79BF-49DF-AED1-F3C3055BDAF1}" type="pres">
      <dgm:prSet presAssocID="{6434B3CB-DA4A-4E6A-B924-6256DD3649C7}" presName="circ5" presStyleLbl="vennNode1" presStyleIdx="4" presStyleCnt="6"/>
      <dgm:spPr/>
    </dgm:pt>
    <dgm:pt modelId="{CC2FFF83-EE78-46B4-A883-7A22A6A6DD53}" type="pres">
      <dgm:prSet presAssocID="{6434B3CB-DA4A-4E6A-B924-6256DD3649C7}" presName="circ5Tx" presStyleLbl="revTx" presStyleIdx="0" presStyleCnt="0">
        <dgm:presLayoutVars>
          <dgm:chMax val="0"/>
          <dgm:chPref val="0"/>
          <dgm:bulletEnabled val="1"/>
        </dgm:presLayoutVars>
      </dgm:prSet>
      <dgm:spPr/>
      <dgm:t>
        <a:bodyPr/>
        <a:lstStyle/>
        <a:p>
          <a:endParaRPr lang="pl-PL"/>
        </a:p>
      </dgm:t>
    </dgm:pt>
    <dgm:pt modelId="{89C1DC84-6733-4B75-9BB2-AD54493D112A}" type="pres">
      <dgm:prSet presAssocID="{650517A6-8FFF-4E85-934D-811B884CFE9F}" presName="circ6" presStyleLbl="vennNode1" presStyleIdx="5" presStyleCnt="6"/>
      <dgm:spPr/>
    </dgm:pt>
    <dgm:pt modelId="{A1CB636B-E932-4842-9F49-0A5854F36E18}" type="pres">
      <dgm:prSet presAssocID="{650517A6-8FFF-4E85-934D-811B884CFE9F}" presName="circ6Tx" presStyleLbl="revTx" presStyleIdx="0" presStyleCnt="0" custScaleX="205545" custScaleY="80578" custLinFactNeighborX="-32721" custLinFactNeighborY="-2584">
        <dgm:presLayoutVars>
          <dgm:chMax val="0"/>
          <dgm:chPref val="0"/>
          <dgm:bulletEnabled val="1"/>
        </dgm:presLayoutVars>
      </dgm:prSet>
      <dgm:spPr/>
      <dgm:t>
        <a:bodyPr/>
        <a:lstStyle/>
        <a:p>
          <a:endParaRPr lang="pl-PL"/>
        </a:p>
      </dgm:t>
    </dgm:pt>
  </dgm:ptLst>
  <dgm:cxnLst>
    <dgm:cxn modelId="{C56536CD-AB2C-41DF-8923-1CB12F027889}" srcId="{55C5DE38-E350-454A-9581-B9419F8433DB}" destId="{6434B3CB-DA4A-4E6A-B924-6256DD3649C7}" srcOrd="4" destOrd="0" parTransId="{C3DCC0E9-1252-4B72-B436-352EB628E0A7}" sibTransId="{89A6E398-DDC2-4901-AC74-5E35B5FA9AFF}"/>
    <dgm:cxn modelId="{4280344E-E570-4EC4-8DBA-3D7EBC1879AF}" srcId="{55C5DE38-E350-454A-9581-B9419F8433DB}" destId="{8DE6B673-4176-457D-92D9-77EA9F1BAF34}" srcOrd="1" destOrd="0" parTransId="{ADBD3377-91A2-4A46-AEEE-593F54018E02}" sibTransId="{D7FD417B-7C85-4D4B-B43B-D3CA59AC9AA5}"/>
    <dgm:cxn modelId="{0D482D7C-028C-435A-9F33-63C39504B66E}" type="presOf" srcId="{8DE6B673-4176-457D-92D9-77EA9F1BAF34}" destId="{040DFDC4-BAC7-4015-89C6-FAB31BC564C7}" srcOrd="0" destOrd="0" presId="urn:microsoft.com/office/officeart/2005/8/layout/venn1"/>
    <dgm:cxn modelId="{E8E7AA1E-D202-424C-8F66-C03D7F8061B6}" srcId="{55C5DE38-E350-454A-9581-B9419F8433DB}" destId="{0AB81CE0-627B-455E-9B68-C8DE52632FEB}" srcOrd="2" destOrd="0" parTransId="{6DAA37AA-1F26-41E2-89C0-10A975CA6185}" sibTransId="{3E37DF72-8579-426E-8CA9-D3CDC98CF083}"/>
    <dgm:cxn modelId="{AEF3EE55-91D7-4DF2-AE32-3DCADD6D884C}" type="presOf" srcId="{9009AEF5-0DC6-478D-ABAD-218E5B236E7E}" destId="{D4550403-BCDE-4F34-8E15-3BC96AFEC030}" srcOrd="0" destOrd="0" presId="urn:microsoft.com/office/officeart/2005/8/layout/venn1"/>
    <dgm:cxn modelId="{418B5CCD-34B4-492C-8985-89A0D1EA1DE8}" type="presOf" srcId="{0AB81CE0-627B-455E-9B68-C8DE52632FEB}" destId="{868D4EFF-D246-4392-B1C8-3EA77D77C418}" srcOrd="0" destOrd="0" presId="urn:microsoft.com/office/officeart/2005/8/layout/venn1"/>
    <dgm:cxn modelId="{D3626811-9BFB-469E-B779-679275989AB5}" srcId="{55C5DE38-E350-454A-9581-B9419F8433DB}" destId="{9009AEF5-0DC6-478D-ABAD-218E5B236E7E}" srcOrd="3" destOrd="0" parTransId="{667F669E-AB51-4492-9972-DEDF888AF0AC}" sibTransId="{110EC714-2637-4532-B3FD-384F19A33CF6}"/>
    <dgm:cxn modelId="{24F8E26F-969A-4904-96A4-D8E428D53AAE}" srcId="{55C5DE38-E350-454A-9581-B9419F8433DB}" destId="{8613680C-BCEC-4234-8E24-44C1E8D68C26}" srcOrd="0" destOrd="0" parTransId="{3AAD648D-F361-4C2D-940B-6904E1831ABC}" sibTransId="{5B4DC6F6-03AA-4083-8C59-A6D7C374E42E}"/>
    <dgm:cxn modelId="{78419827-D947-4478-9597-AC5B781C4A5B}" type="presOf" srcId="{6434B3CB-DA4A-4E6A-B924-6256DD3649C7}" destId="{CC2FFF83-EE78-46B4-A883-7A22A6A6DD53}" srcOrd="0" destOrd="0" presId="urn:microsoft.com/office/officeart/2005/8/layout/venn1"/>
    <dgm:cxn modelId="{1FF86F70-1229-44B9-8C76-9874572A2B05}" type="presOf" srcId="{650517A6-8FFF-4E85-934D-811B884CFE9F}" destId="{A1CB636B-E932-4842-9F49-0A5854F36E18}" srcOrd="0" destOrd="0" presId="urn:microsoft.com/office/officeart/2005/8/layout/venn1"/>
    <dgm:cxn modelId="{E4C84F39-6613-4101-BAB6-A89825D1492C}" srcId="{55C5DE38-E350-454A-9581-B9419F8433DB}" destId="{650517A6-8FFF-4E85-934D-811B884CFE9F}" srcOrd="5" destOrd="0" parTransId="{2F324789-9EB7-4040-AE59-41F6A176A672}" sibTransId="{C6EBBC8D-F543-4D6C-9AB2-C2A2C6F630CB}"/>
    <dgm:cxn modelId="{B8C9FB58-456B-43E0-B85E-07DF4280E114}" type="presOf" srcId="{8613680C-BCEC-4234-8E24-44C1E8D68C26}" destId="{2A08D572-590C-48DC-8311-DE93C1A140EC}" srcOrd="0" destOrd="0" presId="urn:microsoft.com/office/officeart/2005/8/layout/venn1"/>
    <dgm:cxn modelId="{6C7441B3-489D-4724-BB17-DC486F352CF0}" type="presOf" srcId="{55C5DE38-E350-454A-9581-B9419F8433DB}" destId="{533E866B-5C31-4ADA-AC86-65962915F3A4}" srcOrd="0" destOrd="0" presId="urn:microsoft.com/office/officeart/2005/8/layout/venn1"/>
    <dgm:cxn modelId="{462769C1-139A-47CE-AB2B-45DA3A975924}" type="presParOf" srcId="{533E866B-5C31-4ADA-AC86-65962915F3A4}" destId="{A42286C6-BA58-4280-9E72-6AEE62414C60}" srcOrd="0" destOrd="0" presId="urn:microsoft.com/office/officeart/2005/8/layout/venn1"/>
    <dgm:cxn modelId="{97E370D4-C405-43F4-B27B-5D9611DF3326}" type="presParOf" srcId="{533E866B-5C31-4ADA-AC86-65962915F3A4}" destId="{2A08D572-590C-48DC-8311-DE93C1A140EC}" srcOrd="1" destOrd="0" presId="urn:microsoft.com/office/officeart/2005/8/layout/venn1"/>
    <dgm:cxn modelId="{80DA718C-3FA5-4F59-814F-8D7B14896978}" type="presParOf" srcId="{533E866B-5C31-4ADA-AC86-65962915F3A4}" destId="{A0BB5F76-3C93-4B7C-AB97-AF25F26EE8BB}" srcOrd="2" destOrd="0" presId="urn:microsoft.com/office/officeart/2005/8/layout/venn1"/>
    <dgm:cxn modelId="{B9FCA764-A6B3-4949-8CBA-60F7E0A6A195}" type="presParOf" srcId="{533E866B-5C31-4ADA-AC86-65962915F3A4}" destId="{040DFDC4-BAC7-4015-89C6-FAB31BC564C7}" srcOrd="3" destOrd="0" presId="urn:microsoft.com/office/officeart/2005/8/layout/venn1"/>
    <dgm:cxn modelId="{B4E55DCD-8FC4-48DB-AC54-EAD0431BD9EE}" type="presParOf" srcId="{533E866B-5C31-4ADA-AC86-65962915F3A4}" destId="{2323E185-D16B-4D00-A5AE-60BCCA6CF885}" srcOrd="4" destOrd="0" presId="urn:microsoft.com/office/officeart/2005/8/layout/venn1"/>
    <dgm:cxn modelId="{C74E4423-D2CC-49B7-A321-FF5167FCB34F}" type="presParOf" srcId="{533E866B-5C31-4ADA-AC86-65962915F3A4}" destId="{868D4EFF-D246-4392-B1C8-3EA77D77C418}" srcOrd="5" destOrd="0" presId="urn:microsoft.com/office/officeart/2005/8/layout/venn1"/>
    <dgm:cxn modelId="{67B468ED-7147-4D79-8939-F46A1036CBC1}" type="presParOf" srcId="{533E866B-5C31-4ADA-AC86-65962915F3A4}" destId="{73E7930D-F8C4-45C8-BC4B-B3C6E259F763}" srcOrd="6" destOrd="0" presId="urn:microsoft.com/office/officeart/2005/8/layout/venn1"/>
    <dgm:cxn modelId="{8957785A-9293-45E1-B5F2-BF56559D4C38}" type="presParOf" srcId="{533E866B-5C31-4ADA-AC86-65962915F3A4}" destId="{D4550403-BCDE-4F34-8E15-3BC96AFEC030}" srcOrd="7" destOrd="0" presId="urn:microsoft.com/office/officeart/2005/8/layout/venn1"/>
    <dgm:cxn modelId="{43EF100D-611B-43B9-BBD2-9C3FC654AE19}" type="presParOf" srcId="{533E866B-5C31-4ADA-AC86-65962915F3A4}" destId="{90CE9B1A-79BF-49DF-AED1-F3C3055BDAF1}" srcOrd="8" destOrd="0" presId="urn:microsoft.com/office/officeart/2005/8/layout/venn1"/>
    <dgm:cxn modelId="{425EF4E2-30F4-4944-A8E0-67D4347D5AD6}" type="presParOf" srcId="{533E866B-5C31-4ADA-AC86-65962915F3A4}" destId="{CC2FFF83-EE78-46B4-A883-7A22A6A6DD53}" srcOrd="9" destOrd="0" presId="urn:microsoft.com/office/officeart/2005/8/layout/venn1"/>
    <dgm:cxn modelId="{298F21C3-BC4C-44C5-A0EC-80BCE1EDCA3A}" type="presParOf" srcId="{533E866B-5C31-4ADA-AC86-65962915F3A4}" destId="{89C1DC84-6733-4B75-9BB2-AD54493D112A}" srcOrd="10" destOrd="0" presId="urn:microsoft.com/office/officeart/2005/8/layout/venn1"/>
    <dgm:cxn modelId="{B0A2427F-2447-408A-8353-3FFF03FEFA9D}" type="presParOf" srcId="{533E866B-5C31-4ADA-AC86-65962915F3A4}" destId="{A1CB636B-E932-4842-9F49-0A5854F36E18}" srcOrd="11"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A171542-3659-4FDE-A88D-F4822AC0DDF9}" type="doc">
      <dgm:prSet loTypeId="urn:microsoft.com/office/officeart/2005/8/layout/hProcess4" loCatId="process" qsTypeId="urn:microsoft.com/office/officeart/2005/8/quickstyle/simple3" qsCatId="simple" csTypeId="urn:microsoft.com/office/officeart/2005/8/colors/accent1_2" csCatId="accent1" phldr="1"/>
      <dgm:spPr/>
      <dgm:t>
        <a:bodyPr/>
        <a:lstStyle/>
        <a:p>
          <a:endParaRPr lang="pl-PL"/>
        </a:p>
      </dgm:t>
    </dgm:pt>
    <dgm:pt modelId="{498A6AA0-660E-4045-A2D5-209F59FDC183}">
      <dgm:prSet custT="1"/>
      <dgm:spPr/>
      <dgm:t>
        <a:bodyPr/>
        <a:lstStyle/>
        <a:p>
          <a:pPr rtl="0"/>
          <a:r>
            <a:rPr lang="pl-PL" sz="1500" dirty="0"/>
            <a:t>empatia, zrozumienie sytuacji zdrowotnej, dostrzeganie i respektowanie potrzeb</a:t>
          </a:r>
        </a:p>
      </dgm:t>
    </dgm:pt>
    <dgm:pt modelId="{7A29EEFE-B28C-445A-9380-F1EC2EDBE736}" type="parTrans" cxnId="{9BE65C97-AB66-4B2A-9CCE-50E3A3E38092}">
      <dgm:prSet/>
      <dgm:spPr/>
      <dgm:t>
        <a:bodyPr/>
        <a:lstStyle/>
        <a:p>
          <a:endParaRPr lang="pl-PL"/>
        </a:p>
      </dgm:t>
    </dgm:pt>
    <dgm:pt modelId="{A9302D74-D6E1-4C32-A4BB-F64C49F680A3}" type="sibTrans" cxnId="{9BE65C97-AB66-4B2A-9CCE-50E3A3E38092}">
      <dgm:prSet/>
      <dgm:spPr/>
      <dgm:t>
        <a:bodyPr/>
        <a:lstStyle/>
        <a:p>
          <a:endParaRPr lang="pl-PL"/>
        </a:p>
      </dgm:t>
    </dgm:pt>
    <dgm:pt modelId="{F91632C5-0F11-4C04-B6F9-9A828331AE66}">
      <dgm:prSet custT="1"/>
      <dgm:spPr/>
      <dgm:t>
        <a:bodyPr/>
        <a:lstStyle/>
        <a:p>
          <a:pPr rtl="0"/>
          <a:r>
            <a:rPr lang="pl-PL" sz="1500" dirty="0"/>
            <a:t>komunikowanie się werbalne i niewerbalne, wzbudzanie zaufania </a:t>
          </a:r>
        </a:p>
      </dgm:t>
    </dgm:pt>
    <dgm:pt modelId="{1C46D0CA-5679-4F71-BC05-BE51A9AB145F}" type="parTrans" cxnId="{425CA57B-846D-4D34-9219-D1685BA524A2}">
      <dgm:prSet/>
      <dgm:spPr/>
      <dgm:t>
        <a:bodyPr/>
        <a:lstStyle/>
        <a:p>
          <a:endParaRPr lang="pl-PL"/>
        </a:p>
      </dgm:t>
    </dgm:pt>
    <dgm:pt modelId="{888064EE-BCC8-4B7E-9AB2-01DAA55AE775}" type="sibTrans" cxnId="{425CA57B-846D-4D34-9219-D1685BA524A2}">
      <dgm:prSet/>
      <dgm:spPr/>
      <dgm:t>
        <a:bodyPr/>
        <a:lstStyle/>
        <a:p>
          <a:endParaRPr lang="pl-PL"/>
        </a:p>
      </dgm:t>
    </dgm:pt>
    <dgm:pt modelId="{1B1A43B4-62C1-4D24-B6B3-7BE3A7E669FC}">
      <dgm:prSet custT="1"/>
      <dgm:spPr/>
      <dgm:t>
        <a:bodyPr/>
        <a:lstStyle/>
        <a:p>
          <a:pPr rtl="0"/>
          <a:r>
            <a:rPr lang="pl-PL" sz="1500" dirty="0"/>
            <a:t>zdolność do refleksji, umiejętność zastosowania wiedzy, autorefleksja</a:t>
          </a:r>
        </a:p>
      </dgm:t>
    </dgm:pt>
    <dgm:pt modelId="{A56967B8-9BBB-4EBE-8F9E-54614E1D9842}" type="parTrans" cxnId="{5928473B-C34A-4CD8-A010-1401ECC035C1}">
      <dgm:prSet/>
      <dgm:spPr/>
      <dgm:t>
        <a:bodyPr/>
        <a:lstStyle/>
        <a:p>
          <a:endParaRPr lang="pl-PL"/>
        </a:p>
      </dgm:t>
    </dgm:pt>
    <dgm:pt modelId="{A5E33188-3062-4200-AA1A-EC35B1FB3B4F}" type="sibTrans" cxnId="{5928473B-C34A-4CD8-A010-1401ECC035C1}">
      <dgm:prSet/>
      <dgm:spPr/>
      <dgm:t>
        <a:bodyPr/>
        <a:lstStyle/>
        <a:p>
          <a:endParaRPr lang="pl-PL"/>
        </a:p>
      </dgm:t>
    </dgm:pt>
    <dgm:pt modelId="{ADC8B4A7-D742-44DE-855B-55A46CB4299A}">
      <dgm:prSet custT="1"/>
      <dgm:spPr/>
      <dgm:t>
        <a:bodyPr/>
        <a:lstStyle/>
        <a:p>
          <a:pPr rtl="0"/>
          <a:r>
            <a:rPr lang="pl-PL" sz="1500" dirty="0"/>
            <a:t>oscylowanie między wiedzą a niewiedzą, dostrzeganie dwoistości zdarzeń</a:t>
          </a:r>
        </a:p>
      </dgm:t>
    </dgm:pt>
    <dgm:pt modelId="{B8FBFAF7-564F-45BE-8359-389BC89DC314}" type="parTrans" cxnId="{9A099E8A-BF3F-4D3C-AB8D-A126390529E6}">
      <dgm:prSet/>
      <dgm:spPr/>
      <dgm:t>
        <a:bodyPr/>
        <a:lstStyle/>
        <a:p>
          <a:endParaRPr lang="pl-PL"/>
        </a:p>
      </dgm:t>
    </dgm:pt>
    <dgm:pt modelId="{922C82F7-5A3D-4BF1-B2AE-5C0283F0670A}" type="sibTrans" cxnId="{9A099E8A-BF3F-4D3C-AB8D-A126390529E6}">
      <dgm:prSet/>
      <dgm:spPr/>
      <dgm:t>
        <a:bodyPr/>
        <a:lstStyle/>
        <a:p>
          <a:endParaRPr lang="pl-PL"/>
        </a:p>
      </dgm:t>
    </dgm:pt>
    <dgm:pt modelId="{55C40B18-E424-4C61-8683-2FF78175DB89}" type="pres">
      <dgm:prSet presAssocID="{FA171542-3659-4FDE-A88D-F4822AC0DDF9}" presName="Name0" presStyleCnt="0">
        <dgm:presLayoutVars>
          <dgm:dir/>
          <dgm:animLvl val="lvl"/>
          <dgm:resizeHandles val="exact"/>
        </dgm:presLayoutVars>
      </dgm:prSet>
      <dgm:spPr/>
      <dgm:t>
        <a:bodyPr/>
        <a:lstStyle/>
        <a:p>
          <a:endParaRPr lang="pl-PL"/>
        </a:p>
      </dgm:t>
    </dgm:pt>
    <dgm:pt modelId="{9D8B1844-C63B-4191-95F3-D052CDA413C5}" type="pres">
      <dgm:prSet presAssocID="{FA171542-3659-4FDE-A88D-F4822AC0DDF9}" presName="tSp" presStyleCnt="0"/>
      <dgm:spPr/>
    </dgm:pt>
    <dgm:pt modelId="{10F6EAA9-61E3-4026-A83A-22B74BF6C073}" type="pres">
      <dgm:prSet presAssocID="{FA171542-3659-4FDE-A88D-F4822AC0DDF9}" presName="bSp" presStyleCnt="0"/>
      <dgm:spPr/>
    </dgm:pt>
    <dgm:pt modelId="{ABAB96D4-4747-4C2F-84B1-ABD14C5E057B}" type="pres">
      <dgm:prSet presAssocID="{FA171542-3659-4FDE-A88D-F4822AC0DDF9}" presName="process" presStyleCnt="0"/>
      <dgm:spPr/>
    </dgm:pt>
    <dgm:pt modelId="{DB1C66A7-A62A-462B-B5FA-34D22739A637}" type="pres">
      <dgm:prSet presAssocID="{498A6AA0-660E-4045-A2D5-209F59FDC183}" presName="composite1" presStyleCnt="0"/>
      <dgm:spPr/>
    </dgm:pt>
    <dgm:pt modelId="{FB8D6430-2960-48C5-9D74-C19E571A8F2A}" type="pres">
      <dgm:prSet presAssocID="{498A6AA0-660E-4045-A2D5-209F59FDC183}" presName="dummyNode1" presStyleLbl="node1" presStyleIdx="0" presStyleCnt="4"/>
      <dgm:spPr/>
    </dgm:pt>
    <dgm:pt modelId="{F75259B5-0C7C-4B92-96E2-F167F206DFC5}" type="pres">
      <dgm:prSet presAssocID="{498A6AA0-660E-4045-A2D5-209F59FDC183}" presName="childNode1" presStyleLbl="bgAcc1" presStyleIdx="0" presStyleCnt="4">
        <dgm:presLayoutVars>
          <dgm:bulletEnabled val="1"/>
        </dgm:presLayoutVars>
      </dgm:prSet>
      <dgm:spPr/>
    </dgm:pt>
    <dgm:pt modelId="{B620EFCB-5393-4681-AAA5-B34BD8C02320}" type="pres">
      <dgm:prSet presAssocID="{498A6AA0-660E-4045-A2D5-209F59FDC183}" presName="childNode1tx" presStyleLbl="bgAcc1" presStyleIdx="0" presStyleCnt="4">
        <dgm:presLayoutVars>
          <dgm:bulletEnabled val="1"/>
        </dgm:presLayoutVars>
      </dgm:prSet>
      <dgm:spPr/>
    </dgm:pt>
    <dgm:pt modelId="{CC97DE9B-968B-4422-9FD2-D6ABC83F4E71}" type="pres">
      <dgm:prSet presAssocID="{498A6AA0-660E-4045-A2D5-209F59FDC183}" presName="parentNode1" presStyleLbl="node1" presStyleIdx="0" presStyleCnt="4" custScaleX="141365" custScaleY="256792" custLinFactNeighborX="-9182" custLinFactNeighborY="10495">
        <dgm:presLayoutVars>
          <dgm:chMax val="1"/>
          <dgm:bulletEnabled val="1"/>
        </dgm:presLayoutVars>
      </dgm:prSet>
      <dgm:spPr/>
      <dgm:t>
        <a:bodyPr/>
        <a:lstStyle/>
        <a:p>
          <a:endParaRPr lang="pl-PL"/>
        </a:p>
      </dgm:t>
    </dgm:pt>
    <dgm:pt modelId="{D8F232CB-419E-4599-9D29-DAFDE25F0C1C}" type="pres">
      <dgm:prSet presAssocID="{498A6AA0-660E-4045-A2D5-209F59FDC183}" presName="connSite1" presStyleCnt="0"/>
      <dgm:spPr/>
    </dgm:pt>
    <dgm:pt modelId="{9A2D2610-1C5A-41E0-B4DC-C6A8A3540EB2}" type="pres">
      <dgm:prSet presAssocID="{A9302D74-D6E1-4C32-A4BB-F64C49F680A3}" presName="Name9" presStyleLbl="sibTrans2D1" presStyleIdx="0" presStyleCnt="3"/>
      <dgm:spPr/>
      <dgm:t>
        <a:bodyPr/>
        <a:lstStyle/>
        <a:p>
          <a:endParaRPr lang="pl-PL"/>
        </a:p>
      </dgm:t>
    </dgm:pt>
    <dgm:pt modelId="{966F6DDD-B878-4E60-89AB-44871B157BB2}" type="pres">
      <dgm:prSet presAssocID="{F91632C5-0F11-4C04-B6F9-9A828331AE66}" presName="composite2" presStyleCnt="0"/>
      <dgm:spPr/>
    </dgm:pt>
    <dgm:pt modelId="{88B68384-0B41-4BA2-B28E-DE80EFE27281}" type="pres">
      <dgm:prSet presAssocID="{F91632C5-0F11-4C04-B6F9-9A828331AE66}" presName="dummyNode2" presStyleLbl="node1" presStyleIdx="0" presStyleCnt="4"/>
      <dgm:spPr/>
    </dgm:pt>
    <dgm:pt modelId="{E2DB4197-C339-44C7-BF8E-8AB9A5A6AE95}" type="pres">
      <dgm:prSet presAssocID="{F91632C5-0F11-4C04-B6F9-9A828331AE66}" presName="childNode2" presStyleLbl="bgAcc1" presStyleIdx="1" presStyleCnt="4" custLinFactNeighborX="-611">
        <dgm:presLayoutVars>
          <dgm:bulletEnabled val="1"/>
        </dgm:presLayoutVars>
      </dgm:prSet>
      <dgm:spPr/>
    </dgm:pt>
    <dgm:pt modelId="{7E2BB522-67A1-48EC-9924-63BCE91E3EFC}" type="pres">
      <dgm:prSet presAssocID="{F91632C5-0F11-4C04-B6F9-9A828331AE66}" presName="childNode2tx" presStyleLbl="bgAcc1" presStyleIdx="1" presStyleCnt="4">
        <dgm:presLayoutVars>
          <dgm:bulletEnabled val="1"/>
        </dgm:presLayoutVars>
      </dgm:prSet>
      <dgm:spPr/>
    </dgm:pt>
    <dgm:pt modelId="{2FADB03F-E625-43A0-A021-08E288253D32}" type="pres">
      <dgm:prSet presAssocID="{F91632C5-0F11-4C04-B6F9-9A828331AE66}" presName="parentNode2" presStyleLbl="node1" presStyleIdx="1" presStyleCnt="4" custScaleX="135166" custScaleY="198115" custLinFactNeighborX="-25371" custLinFactNeighborY="-29456">
        <dgm:presLayoutVars>
          <dgm:chMax val="0"/>
          <dgm:bulletEnabled val="1"/>
        </dgm:presLayoutVars>
      </dgm:prSet>
      <dgm:spPr/>
      <dgm:t>
        <a:bodyPr/>
        <a:lstStyle/>
        <a:p>
          <a:endParaRPr lang="pl-PL"/>
        </a:p>
      </dgm:t>
    </dgm:pt>
    <dgm:pt modelId="{9570B067-FCE8-4F9C-A53D-7131D22C7217}" type="pres">
      <dgm:prSet presAssocID="{F91632C5-0F11-4C04-B6F9-9A828331AE66}" presName="connSite2" presStyleCnt="0"/>
      <dgm:spPr/>
    </dgm:pt>
    <dgm:pt modelId="{095E4A16-F5F8-429B-BA9A-4A611717D7D8}" type="pres">
      <dgm:prSet presAssocID="{888064EE-BCC8-4B7E-9AB2-01DAA55AE775}" presName="Name18" presStyleLbl="sibTrans2D1" presStyleIdx="1" presStyleCnt="3"/>
      <dgm:spPr/>
      <dgm:t>
        <a:bodyPr/>
        <a:lstStyle/>
        <a:p>
          <a:endParaRPr lang="pl-PL"/>
        </a:p>
      </dgm:t>
    </dgm:pt>
    <dgm:pt modelId="{7D9CA861-53E4-4D34-B2EC-C0DA4B634A39}" type="pres">
      <dgm:prSet presAssocID="{1B1A43B4-62C1-4D24-B6B3-7BE3A7E669FC}" presName="composite1" presStyleCnt="0"/>
      <dgm:spPr/>
    </dgm:pt>
    <dgm:pt modelId="{C823BBD8-3F04-4BAB-9458-BE69C865ED2D}" type="pres">
      <dgm:prSet presAssocID="{1B1A43B4-62C1-4D24-B6B3-7BE3A7E669FC}" presName="dummyNode1" presStyleLbl="node1" presStyleIdx="1" presStyleCnt="4"/>
      <dgm:spPr/>
    </dgm:pt>
    <dgm:pt modelId="{BE48210D-783C-46B9-A21B-44F8826B36B4}" type="pres">
      <dgm:prSet presAssocID="{1B1A43B4-62C1-4D24-B6B3-7BE3A7E669FC}" presName="childNode1" presStyleLbl="bgAcc1" presStyleIdx="2" presStyleCnt="4">
        <dgm:presLayoutVars>
          <dgm:bulletEnabled val="1"/>
        </dgm:presLayoutVars>
      </dgm:prSet>
      <dgm:spPr/>
    </dgm:pt>
    <dgm:pt modelId="{06028090-812A-41E5-BCDD-7736ED4D3047}" type="pres">
      <dgm:prSet presAssocID="{1B1A43B4-62C1-4D24-B6B3-7BE3A7E669FC}" presName="childNode1tx" presStyleLbl="bgAcc1" presStyleIdx="2" presStyleCnt="4">
        <dgm:presLayoutVars>
          <dgm:bulletEnabled val="1"/>
        </dgm:presLayoutVars>
      </dgm:prSet>
      <dgm:spPr/>
    </dgm:pt>
    <dgm:pt modelId="{0FF0C0EA-DD0D-414D-9813-226524170236}" type="pres">
      <dgm:prSet presAssocID="{1B1A43B4-62C1-4D24-B6B3-7BE3A7E669FC}" presName="parentNode1" presStyleLbl="node1" presStyleIdx="2" presStyleCnt="4" custScaleX="164640" custScaleY="200446">
        <dgm:presLayoutVars>
          <dgm:chMax val="1"/>
          <dgm:bulletEnabled val="1"/>
        </dgm:presLayoutVars>
      </dgm:prSet>
      <dgm:spPr/>
      <dgm:t>
        <a:bodyPr/>
        <a:lstStyle/>
        <a:p>
          <a:endParaRPr lang="pl-PL"/>
        </a:p>
      </dgm:t>
    </dgm:pt>
    <dgm:pt modelId="{C92F1726-13B2-4DA6-9A33-B0BB4F81FF88}" type="pres">
      <dgm:prSet presAssocID="{1B1A43B4-62C1-4D24-B6B3-7BE3A7E669FC}" presName="connSite1" presStyleCnt="0"/>
      <dgm:spPr/>
    </dgm:pt>
    <dgm:pt modelId="{6642DEAE-DAC1-44D3-B578-A80C684BC44D}" type="pres">
      <dgm:prSet presAssocID="{A5E33188-3062-4200-AA1A-EC35B1FB3B4F}" presName="Name9" presStyleLbl="sibTrans2D1" presStyleIdx="2" presStyleCnt="3"/>
      <dgm:spPr/>
      <dgm:t>
        <a:bodyPr/>
        <a:lstStyle/>
        <a:p>
          <a:endParaRPr lang="pl-PL"/>
        </a:p>
      </dgm:t>
    </dgm:pt>
    <dgm:pt modelId="{5EF6D776-71A6-4E1C-A5D1-E9EDA9E833ED}" type="pres">
      <dgm:prSet presAssocID="{ADC8B4A7-D742-44DE-855B-55A46CB4299A}" presName="composite2" presStyleCnt="0"/>
      <dgm:spPr/>
    </dgm:pt>
    <dgm:pt modelId="{291D72FF-0867-4A61-97CC-19659F9D3DBD}" type="pres">
      <dgm:prSet presAssocID="{ADC8B4A7-D742-44DE-855B-55A46CB4299A}" presName="dummyNode2" presStyleLbl="node1" presStyleIdx="2" presStyleCnt="4"/>
      <dgm:spPr/>
    </dgm:pt>
    <dgm:pt modelId="{EFB191FC-1B97-4406-A177-1828F0AEF24F}" type="pres">
      <dgm:prSet presAssocID="{ADC8B4A7-D742-44DE-855B-55A46CB4299A}" presName="childNode2" presStyleLbl="bgAcc1" presStyleIdx="3" presStyleCnt="4">
        <dgm:presLayoutVars>
          <dgm:bulletEnabled val="1"/>
        </dgm:presLayoutVars>
      </dgm:prSet>
      <dgm:spPr/>
    </dgm:pt>
    <dgm:pt modelId="{498562A3-401D-4071-A1EB-E75D988346DD}" type="pres">
      <dgm:prSet presAssocID="{ADC8B4A7-D742-44DE-855B-55A46CB4299A}" presName="childNode2tx" presStyleLbl="bgAcc1" presStyleIdx="3" presStyleCnt="4">
        <dgm:presLayoutVars>
          <dgm:bulletEnabled val="1"/>
        </dgm:presLayoutVars>
      </dgm:prSet>
      <dgm:spPr/>
    </dgm:pt>
    <dgm:pt modelId="{5D66E461-71A6-4C0D-AA38-9CF887C7C763}" type="pres">
      <dgm:prSet presAssocID="{ADC8B4A7-D742-44DE-855B-55A46CB4299A}" presName="parentNode2" presStyleLbl="node1" presStyleIdx="3" presStyleCnt="4" custScaleX="169141" custScaleY="183794">
        <dgm:presLayoutVars>
          <dgm:chMax val="0"/>
          <dgm:bulletEnabled val="1"/>
        </dgm:presLayoutVars>
      </dgm:prSet>
      <dgm:spPr/>
      <dgm:t>
        <a:bodyPr/>
        <a:lstStyle/>
        <a:p>
          <a:endParaRPr lang="pl-PL"/>
        </a:p>
      </dgm:t>
    </dgm:pt>
    <dgm:pt modelId="{8A49A3D2-2F76-4BC7-AE16-B3254390D9D3}" type="pres">
      <dgm:prSet presAssocID="{ADC8B4A7-D742-44DE-855B-55A46CB4299A}" presName="connSite2" presStyleCnt="0"/>
      <dgm:spPr/>
    </dgm:pt>
  </dgm:ptLst>
  <dgm:cxnLst>
    <dgm:cxn modelId="{5F68F261-1AD6-4B6A-B4AC-0AA793B19B9D}" type="presOf" srcId="{A5E33188-3062-4200-AA1A-EC35B1FB3B4F}" destId="{6642DEAE-DAC1-44D3-B578-A80C684BC44D}" srcOrd="0" destOrd="0" presId="urn:microsoft.com/office/officeart/2005/8/layout/hProcess4"/>
    <dgm:cxn modelId="{9A099E8A-BF3F-4D3C-AB8D-A126390529E6}" srcId="{FA171542-3659-4FDE-A88D-F4822AC0DDF9}" destId="{ADC8B4A7-D742-44DE-855B-55A46CB4299A}" srcOrd="3" destOrd="0" parTransId="{B8FBFAF7-564F-45BE-8359-389BC89DC314}" sibTransId="{922C82F7-5A3D-4BF1-B2AE-5C0283F0670A}"/>
    <dgm:cxn modelId="{5928473B-C34A-4CD8-A010-1401ECC035C1}" srcId="{FA171542-3659-4FDE-A88D-F4822AC0DDF9}" destId="{1B1A43B4-62C1-4D24-B6B3-7BE3A7E669FC}" srcOrd="2" destOrd="0" parTransId="{A56967B8-9BBB-4EBE-8F9E-54614E1D9842}" sibTransId="{A5E33188-3062-4200-AA1A-EC35B1FB3B4F}"/>
    <dgm:cxn modelId="{03B547E7-0D67-4389-893E-BDD7D170B5E3}" type="presOf" srcId="{1B1A43B4-62C1-4D24-B6B3-7BE3A7E669FC}" destId="{0FF0C0EA-DD0D-414D-9813-226524170236}" srcOrd="0" destOrd="0" presId="urn:microsoft.com/office/officeart/2005/8/layout/hProcess4"/>
    <dgm:cxn modelId="{C95E0D1C-E43A-42DC-AE58-426D1A0A2EC0}" type="presOf" srcId="{FA171542-3659-4FDE-A88D-F4822AC0DDF9}" destId="{55C40B18-E424-4C61-8683-2FF78175DB89}" srcOrd="0" destOrd="0" presId="urn:microsoft.com/office/officeart/2005/8/layout/hProcess4"/>
    <dgm:cxn modelId="{425CA57B-846D-4D34-9219-D1685BA524A2}" srcId="{FA171542-3659-4FDE-A88D-F4822AC0DDF9}" destId="{F91632C5-0F11-4C04-B6F9-9A828331AE66}" srcOrd="1" destOrd="0" parTransId="{1C46D0CA-5679-4F71-BC05-BE51A9AB145F}" sibTransId="{888064EE-BCC8-4B7E-9AB2-01DAA55AE775}"/>
    <dgm:cxn modelId="{A7C84A3D-AD43-4CCD-994B-594D9B5CB7C2}" type="presOf" srcId="{A9302D74-D6E1-4C32-A4BB-F64C49F680A3}" destId="{9A2D2610-1C5A-41E0-B4DC-C6A8A3540EB2}" srcOrd="0" destOrd="0" presId="urn:microsoft.com/office/officeart/2005/8/layout/hProcess4"/>
    <dgm:cxn modelId="{951B37E5-9270-461D-AFA8-99769D5BFEE5}" type="presOf" srcId="{ADC8B4A7-D742-44DE-855B-55A46CB4299A}" destId="{5D66E461-71A6-4C0D-AA38-9CF887C7C763}" srcOrd="0" destOrd="0" presId="urn:microsoft.com/office/officeart/2005/8/layout/hProcess4"/>
    <dgm:cxn modelId="{985920DC-8A45-4923-BF98-86C9E69C0F67}" type="presOf" srcId="{F91632C5-0F11-4C04-B6F9-9A828331AE66}" destId="{2FADB03F-E625-43A0-A021-08E288253D32}" srcOrd="0" destOrd="0" presId="urn:microsoft.com/office/officeart/2005/8/layout/hProcess4"/>
    <dgm:cxn modelId="{F4752C0D-79B0-404C-A379-793F4E6F7FA3}" type="presOf" srcId="{888064EE-BCC8-4B7E-9AB2-01DAA55AE775}" destId="{095E4A16-F5F8-429B-BA9A-4A611717D7D8}" srcOrd="0" destOrd="0" presId="urn:microsoft.com/office/officeart/2005/8/layout/hProcess4"/>
    <dgm:cxn modelId="{9BE65C97-AB66-4B2A-9CCE-50E3A3E38092}" srcId="{FA171542-3659-4FDE-A88D-F4822AC0DDF9}" destId="{498A6AA0-660E-4045-A2D5-209F59FDC183}" srcOrd="0" destOrd="0" parTransId="{7A29EEFE-B28C-445A-9380-F1EC2EDBE736}" sibTransId="{A9302D74-D6E1-4C32-A4BB-F64C49F680A3}"/>
    <dgm:cxn modelId="{CD93AABA-542C-4D08-9607-CA502946F65F}" type="presOf" srcId="{498A6AA0-660E-4045-A2D5-209F59FDC183}" destId="{CC97DE9B-968B-4422-9FD2-D6ABC83F4E71}" srcOrd="0" destOrd="0" presId="urn:microsoft.com/office/officeart/2005/8/layout/hProcess4"/>
    <dgm:cxn modelId="{85A7985A-6B31-4DE0-9A1F-E221244DB3BC}" type="presParOf" srcId="{55C40B18-E424-4C61-8683-2FF78175DB89}" destId="{9D8B1844-C63B-4191-95F3-D052CDA413C5}" srcOrd="0" destOrd="0" presId="urn:microsoft.com/office/officeart/2005/8/layout/hProcess4"/>
    <dgm:cxn modelId="{8BB1646C-6F06-4CBE-8BCC-F0E3D3EF33A1}" type="presParOf" srcId="{55C40B18-E424-4C61-8683-2FF78175DB89}" destId="{10F6EAA9-61E3-4026-A83A-22B74BF6C073}" srcOrd="1" destOrd="0" presId="urn:microsoft.com/office/officeart/2005/8/layout/hProcess4"/>
    <dgm:cxn modelId="{462EA66B-F338-4FE9-8515-F60ACFBE794E}" type="presParOf" srcId="{55C40B18-E424-4C61-8683-2FF78175DB89}" destId="{ABAB96D4-4747-4C2F-84B1-ABD14C5E057B}" srcOrd="2" destOrd="0" presId="urn:microsoft.com/office/officeart/2005/8/layout/hProcess4"/>
    <dgm:cxn modelId="{18053C38-2E06-49FC-883D-2BFEC514A16C}" type="presParOf" srcId="{ABAB96D4-4747-4C2F-84B1-ABD14C5E057B}" destId="{DB1C66A7-A62A-462B-B5FA-34D22739A637}" srcOrd="0" destOrd="0" presId="urn:microsoft.com/office/officeart/2005/8/layout/hProcess4"/>
    <dgm:cxn modelId="{344575C2-6296-4AD4-9925-04A3FE37E355}" type="presParOf" srcId="{DB1C66A7-A62A-462B-B5FA-34D22739A637}" destId="{FB8D6430-2960-48C5-9D74-C19E571A8F2A}" srcOrd="0" destOrd="0" presId="urn:microsoft.com/office/officeart/2005/8/layout/hProcess4"/>
    <dgm:cxn modelId="{16ABD019-A7BD-415E-BF12-7F8647EF5B8E}" type="presParOf" srcId="{DB1C66A7-A62A-462B-B5FA-34D22739A637}" destId="{F75259B5-0C7C-4B92-96E2-F167F206DFC5}" srcOrd="1" destOrd="0" presId="urn:microsoft.com/office/officeart/2005/8/layout/hProcess4"/>
    <dgm:cxn modelId="{6FAF333E-8B3F-49F0-8125-313185867046}" type="presParOf" srcId="{DB1C66A7-A62A-462B-B5FA-34D22739A637}" destId="{B620EFCB-5393-4681-AAA5-B34BD8C02320}" srcOrd="2" destOrd="0" presId="urn:microsoft.com/office/officeart/2005/8/layout/hProcess4"/>
    <dgm:cxn modelId="{F0DEFC44-616C-4740-8FE8-1301CABA75E3}" type="presParOf" srcId="{DB1C66A7-A62A-462B-B5FA-34D22739A637}" destId="{CC97DE9B-968B-4422-9FD2-D6ABC83F4E71}" srcOrd="3" destOrd="0" presId="urn:microsoft.com/office/officeart/2005/8/layout/hProcess4"/>
    <dgm:cxn modelId="{E011F569-8BCF-4002-AAE0-DEEA784A0EC2}" type="presParOf" srcId="{DB1C66A7-A62A-462B-B5FA-34D22739A637}" destId="{D8F232CB-419E-4599-9D29-DAFDE25F0C1C}" srcOrd="4" destOrd="0" presId="urn:microsoft.com/office/officeart/2005/8/layout/hProcess4"/>
    <dgm:cxn modelId="{EB56C1C6-E339-426D-BDBC-8B0F416FEDE1}" type="presParOf" srcId="{ABAB96D4-4747-4C2F-84B1-ABD14C5E057B}" destId="{9A2D2610-1C5A-41E0-B4DC-C6A8A3540EB2}" srcOrd="1" destOrd="0" presId="urn:microsoft.com/office/officeart/2005/8/layout/hProcess4"/>
    <dgm:cxn modelId="{ADDC3AD2-18C4-472F-9E2D-13F25A2E3934}" type="presParOf" srcId="{ABAB96D4-4747-4C2F-84B1-ABD14C5E057B}" destId="{966F6DDD-B878-4E60-89AB-44871B157BB2}" srcOrd="2" destOrd="0" presId="urn:microsoft.com/office/officeart/2005/8/layout/hProcess4"/>
    <dgm:cxn modelId="{4819195B-AADA-4102-BBFF-C1415191BF29}" type="presParOf" srcId="{966F6DDD-B878-4E60-89AB-44871B157BB2}" destId="{88B68384-0B41-4BA2-B28E-DE80EFE27281}" srcOrd="0" destOrd="0" presId="urn:microsoft.com/office/officeart/2005/8/layout/hProcess4"/>
    <dgm:cxn modelId="{41FA98C0-3893-48C7-AB1B-5EC1ADD7BA01}" type="presParOf" srcId="{966F6DDD-B878-4E60-89AB-44871B157BB2}" destId="{E2DB4197-C339-44C7-BF8E-8AB9A5A6AE95}" srcOrd="1" destOrd="0" presId="urn:microsoft.com/office/officeart/2005/8/layout/hProcess4"/>
    <dgm:cxn modelId="{789EC833-04FA-4B76-9462-8548F817C0DB}" type="presParOf" srcId="{966F6DDD-B878-4E60-89AB-44871B157BB2}" destId="{7E2BB522-67A1-48EC-9924-63BCE91E3EFC}" srcOrd="2" destOrd="0" presId="urn:microsoft.com/office/officeart/2005/8/layout/hProcess4"/>
    <dgm:cxn modelId="{A960BE10-8121-4D4E-81E5-CC70FB812E7C}" type="presParOf" srcId="{966F6DDD-B878-4E60-89AB-44871B157BB2}" destId="{2FADB03F-E625-43A0-A021-08E288253D32}" srcOrd="3" destOrd="0" presId="urn:microsoft.com/office/officeart/2005/8/layout/hProcess4"/>
    <dgm:cxn modelId="{2A42CB99-720B-44DE-8214-92FE65B06A16}" type="presParOf" srcId="{966F6DDD-B878-4E60-89AB-44871B157BB2}" destId="{9570B067-FCE8-4F9C-A53D-7131D22C7217}" srcOrd="4" destOrd="0" presId="urn:microsoft.com/office/officeart/2005/8/layout/hProcess4"/>
    <dgm:cxn modelId="{DE5BE178-8A2C-4E1D-98FB-BA30AFA27FBA}" type="presParOf" srcId="{ABAB96D4-4747-4C2F-84B1-ABD14C5E057B}" destId="{095E4A16-F5F8-429B-BA9A-4A611717D7D8}" srcOrd="3" destOrd="0" presId="urn:microsoft.com/office/officeart/2005/8/layout/hProcess4"/>
    <dgm:cxn modelId="{019CD1C8-41A3-47C9-99EB-BCC4A4FAF4C8}" type="presParOf" srcId="{ABAB96D4-4747-4C2F-84B1-ABD14C5E057B}" destId="{7D9CA861-53E4-4D34-B2EC-C0DA4B634A39}" srcOrd="4" destOrd="0" presId="urn:microsoft.com/office/officeart/2005/8/layout/hProcess4"/>
    <dgm:cxn modelId="{B95066A3-A6EB-4D2E-A079-565C6D4EA50C}" type="presParOf" srcId="{7D9CA861-53E4-4D34-B2EC-C0DA4B634A39}" destId="{C823BBD8-3F04-4BAB-9458-BE69C865ED2D}" srcOrd="0" destOrd="0" presId="urn:microsoft.com/office/officeart/2005/8/layout/hProcess4"/>
    <dgm:cxn modelId="{98C726CF-5FFE-402E-8654-BB14CB718675}" type="presParOf" srcId="{7D9CA861-53E4-4D34-B2EC-C0DA4B634A39}" destId="{BE48210D-783C-46B9-A21B-44F8826B36B4}" srcOrd="1" destOrd="0" presId="urn:microsoft.com/office/officeart/2005/8/layout/hProcess4"/>
    <dgm:cxn modelId="{81AC668D-9A7D-479D-AA2D-2FEAC0B6473F}" type="presParOf" srcId="{7D9CA861-53E4-4D34-B2EC-C0DA4B634A39}" destId="{06028090-812A-41E5-BCDD-7736ED4D3047}" srcOrd="2" destOrd="0" presId="urn:microsoft.com/office/officeart/2005/8/layout/hProcess4"/>
    <dgm:cxn modelId="{5487D0AB-B0FC-44C6-B187-FA2BFE6072AE}" type="presParOf" srcId="{7D9CA861-53E4-4D34-B2EC-C0DA4B634A39}" destId="{0FF0C0EA-DD0D-414D-9813-226524170236}" srcOrd="3" destOrd="0" presId="urn:microsoft.com/office/officeart/2005/8/layout/hProcess4"/>
    <dgm:cxn modelId="{561F2463-C5AA-4255-AED0-C052FE564CD0}" type="presParOf" srcId="{7D9CA861-53E4-4D34-B2EC-C0DA4B634A39}" destId="{C92F1726-13B2-4DA6-9A33-B0BB4F81FF88}" srcOrd="4" destOrd="0" presId="urn:microsoft.com/office/officeart/2005/8/layout/hProcess4"/>
    <dgm:cxn modelId="{B93CEED5-206B-438D-A107-249A6941C934}" type="presParOf" srcId="{ABAB96D4-4747-4C2F-84B1-ABD14C5E057B}" destId="{6642DEAE-DAC1-44D3-B578-A80C684BC44D}" srcOrd="5" destOrd="0" presId="urn:microsoft.com/office/officeart/2005/8/layout/hProcess4"/>
    <dgm:cxn modelId="{271E7749-B576-4BC1-BE03-889375A38D41}" type="presParOf" srcId="{ABAB96D4-4747-4C2F-84B1-ABD14C5E057B}" destId="{5EF6D776-71A6-4E1C-A5D1-E9EDA9E833ED}" srcOrd="6" destOrd="0" presId="urn:microsoft.com/office/officeart/2005/8/layout/hProcess4"/>
    <dgm:cxn modelId="{7AF0FECA-C64E-4245-AE87-C10A942B60D7}" type="presParOf" srcId="{5EF6D776-71A6-4E1C-A5D1-E9EDA9E833ED}" destId="{291D72FF-0867-4A61-97CC-19659F9D3DBD}" srcOrd="0" destOrd="0" presId="urn:microsoft.com/office/officeart/2005/8/layout/hProcess4"/>
    <dgm:cxn modelId="{4A1FA766-F832-4AE7-8528-C879E7B53C89}" type="presParOf" srcId="{5EF6D776-71A6-4E1C-A5D1-E9EDA9E833ED}" destId="{EFB191FC-1B97-4406-A177-1828F0AEF24F}" srcOrd="1" destOrd="0" presId="urn:microsoft.com/office/officeart/2005/8/layout/hProcess4"/>
    <dgm:cxn modelId="{DAFEB463-957F-46BB-B625-7B86989737D3}" type="presParOf" srcId="{5EF6D776-71A6-4E1C-A5D1-E9EDA9E833ED}" destId="{498562A3-401D-4071-A1EB-E75D988346DD}" srcOrd="2" destOrd="0" presId="urn:microsoft.com/office/officeart/2005/8/layout/hProcess4"/>
    <dgm:cxn modelId="{DF006D47-28AB-45F7-B2A8-5938A3E7456F}" type="presParOf" srcId="{5EF6D776-71A6-4E1C-A5D1-E9EDA9E833ED}" destId="{5D66E461-71A6-4C0D-AA38-9CF887C7C763}" srcOrd="3" destOrd="0" presId="urn:microsoft.com/office/officeart/2005/8/layout/hProcess4"/>
    <dgm:cxn modelId="{2B732217-A38E-449E-9A57-692FA26D7FEE}" type="presParOf" srcId="{5EF6D776-71A6-4E1C-A5D1-E9EDA9E833ED}" destId="{8A49A3D2-2F76-4BC7-AE16-B3254390D9D3}"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AF98895-D3D9-47EB-B296-A4F5F622ECB6}" type="doc">
      <dgm:prSet loTypeId="urn:microsoft.com/office/officeart/2005/8/layout/target3" loCatId="relationship" qsTypeId="urn:microsoft.com/office/officeart/2005/8/quickstyle/simple3" qsCatId="simple" csTypeId="urn:microsoft.com/office/officeart/2005/8/colors/accent1_2" csCatId="accent1"/>
      <dgm:spPr/>
      <dgm:t>
        <a:bodyPr/>
        <a:lstStyle/>
        <a:p>
          <a:endParaRPr lang="pl-PL"/>
        </a:p>
      </dgm:t>
    </dgm:pt>
    <dgm:pt modelId="{0A796D8E-72DE-48CD-AA5A-17D010FB38D0}">
      <dgm:prSet custT="1"/>
      <dgm:spPr/>
      <dgm:t>
        <a:bodyPr/>
        <a:lstStyle/>
        <a:p>
          <a:pPr rtl="0"/>
          <a:r>
            <a:rPr lang="pl-PL" sz="2400" b="1" dirty="0"/>
            <a:t>Nauczyciel</a:t>
          </a:r>
          <a:r>
            <a:rPr lang="pl-PL" sz="2400" dirty="0"/>
            <a:t> </a:t>
          </a:r>
          <a:r>
            <a:rPr lang="pl-PL" sz="2400" dirty="0">
              <a:sym typeface="Wingdings"/>
            </a:rPr>
            <a:t></a:t>
          </a:r>
          <a:r>
            <a:rPr lang="pl-PL" sz="2400" dirty="0"/>
            <a:t> osoba kształtująca wiedzę odbiorców, dająca konkretne wskazówki.</a:t>
          </a:r>
        </a:p>
      </dgm:t>
    </dgm:pt>
    <dgm:pt modelId="{0959E39F-9EB8-4C04-B053-935CC027D452}" type="parTrans" cxnId="{60AF3D59-8767-42EE-9141-A74386D439C8}">
      <dgm:prSet/>
      <dgm:spPr/>
      <dgm:t>
        <a:bodyPr/>
        <a:lstStyle/>
        <a:p>
          <a:endParaRPr lang="pl-PL"/>
        </a:p>
      </dgm:t>
    </dgm:pt>
    <dgm:pt modelId="{417E390A-869A-4E5B-85D3-813FE74D42AF}" type="sibTrans" cxnId="{60AF3D59-8767-42EE-9141-A74386D439C8}">
      <dgm:prSet/>
      <dgm:spPr/>
      <dgm:t>
        <a:bodyPr/>
        <a:lstStyle/>
        <a:p>
          <a:endParaRPr lang="pl-PL"/>
        </a:p>
      </dgm:t>
    </dgm:pt>
    <dgm:pt modelId="{E49E3839-1911-4025-A3B2-C0CA2401C767}">
      <dgm:prSet custT="1"/>
      <dgm:spPr/>
      <dgm:t>
        <a:bodyPr/>
        <a:lstStyle/>
        <a:p>
          <a:pPr rtl="0"/>
          <a:r>
            <a:rPr lang="pl-PL" sz="2400" b="1" dirty="0"/>
            <a:t>Trener </a:t>
          </a:r>
          <a:r>
            <a:rPr lang="pl-PL" sz="2400" dirty="0">
              <a:sym typeface="Wingdings"/>
            </a:rPr>
            <a:t></a:t>
          </a:r>
          <a:r>
            <a:rPr lang="pl-PL" sz="2400" dirty="0"/>
            <a:t> pomagający w nabywaniu określonych umiejętności. </a:t>
          </a:r>
        </a:p>
      </dgm:t>
    </dgm:pt>
    <dgm:pt modelId="{F0288316-BFEC-4E92-BB51-58B0169ECB72}" type="parTrans" cxnId="{7C9B0BD8-BB6D-4413-9C5C-DA47927E46AC}">
      <dgm:prSet/>
      <dgm:spPr/>
      <dgm:t>
        <a:bodyPr/>
        <a:lstStyle/>
        <a:p>
          <a:endParaRPr lang="pl-PL"/>
        </a:p>
      </dgm:t>
    </dgm:pt>
    <dgm:pt modelId="{5EF11C2E-87BD-427E-9D2D-F45DE858A303}" type="sibTrans" cxnId="{7C9B0BD8-BB6D-4413-9C5C-DA47927E46AC}">
      <dgm:prSet/>
      <dgm:spPr/>
      <dgm:t>
        <a:bodyPr/>
        <a:lstStyle/>
        <a:p>
          <a:endParaRPr lang="pl-PL"/>
        </a:p>
      </dgm:t>
    </dgm:pt>
    <dgm:pt modelId="{075F4C34-B699-43AF-BF8D-D1C522478FFF}">
      <dgm:prSet custT="1"/>
      <dgm:spPr/>
      <dgm:t>
        <a:bodyPr/>
        <a:lstStyle/>
        <a:p>
          <a:pPr rtl="0"/>
          <a:r>
            <a:rPr lang="pl-PL" sz="2400" b="1" dirty="0"/>
            <a:t>Partner</a:t>
          </a:r>
          <a:r>
            <a:rPr lang="pl-PL" sz="2400" dirty="0"/>
            <a:t> </a:t>
          </a:r>
          <a:r>
            <a:rPr lang="pl-PL" sz="2400" dirty="0">
              <a:sym typeface="Wingdings"/>
            </a:rPr>
            <a:t></a:t>
          </a:r>
          <a:r>
            <a:rPr lang="pl-PL" sz="2400" dirty="0"/>
            <a:t> osoba odpowiedzialna za wspomaganie i koordynację edukacji zdrowotnej.</a:t>
          </a:r>
        </a:p>
      </dgm:t>
    </dgm:pt>
    <dgm:pt modelId="{74FF6F28-FD8D-480D-8340-06B7F587F88E}" type="parTrans" cxnId="{F3F2E88E-8847-4DC8-B771-BF3D8CD26919}">
      <dgm:prSet/>
      <dgm:spPr/>
      <dgm:t>
        <a:bodyPr/>
        <a:lstStyle/>
        <a:p>
          <a:endParaRPr lang="pl-PL"/>
        </a:p>
      </dgm:t>
    </dgm:pt>
    <dgm:pt modelId="{1F7232B5-CF03-4766-94FB-FCD04498BCEF}" type="sibTrans" cxnId="{F3F2E88E-8847-4DC8-B771-BF3D8CD26919}">
      <dgm:prSet/>
      <dgm:spPr/>
      <dgm:t>
        <a:bodyPr/>
        <a:lstStyle/>
        <a:p>
          <a:endParaRPr lang="pl-PL"/>
        </a:p>
      </dgm:t>
    </dgm:pt>
    <dgm:pt modelId="{C41A1ABC-DBEA-4FBD-9432-CE7C7C73D5C1}" type="pres">
      <dgm:prSet presAssocID="{8AF98895-D3D9-47EB-B296-A4F5F622ECB6}" presName="Name0" presStyleCnt="0">
        <dgm:presLayoutVars>
          <dgm:chMax val="7"/>
          <dgm:dir/>
          <dgm:animLvl val="lvl"/>
          <dgm:resizeHandles val="exact"/>
        </dgm:presLayoutVars>
      </dgm:prSet>
      <dgm:spPr/>
      <dgm:t>
        <a:bodyPr/>
        <a:lstStyle/>
        <a:p>
          <a:endParaRPr lang="pl-PL"/>
        </a:p>
      </dgm:t>
    </dgm:pt>
    <dgm:pt modelId="{7AB9BAD8-98F4-4005-A0EF-7D4658EDF623}" type="pres">
      <dgm:prSet presAssocID="{0A796D8E-72DE-48CD-AA5A-17D010FB38D0}" presName="circle1" presStyleLbl="node1" presStyleIdx="0" presStyleCnt="3"/>
      <dgm:spPr/>
    </dgm:pt>
    <dgm:pt modelId="{BC7B80A7-A3CB-4E0C-8FCC-3ADBE4781CB4}" type="pres">
      <dgm:prSet presAssocID="{0A796D8E-72DE-48CD-AA5A-17D010FB38D0}" presName="space" presStyleCnt="0"/>
      <dgm:spPr/>
    </dgm:pt>
    <dgm:pt modelId="{E1167444-84B7-4435-94CE-99D3EC86B24F}" type="pres">
      <dgm:prSet presAssocID="{0A796D8E-72DE-48CD-AA5A-17D010FB38D0}" presName="rect1" presStyleLbl="alignAcc1" presStyleIdx="0" presStyleCnt="3" custLinFactNeighborX="442" custLinFactNeighborY="-686"/>
      <dgm:spPr/>
      <dgm:t>
        <a:bodyPr/>
        <a:lstStyle/>
        <a:p>
          <a:endParaRPr lang="pl-PL"/>
        </a:p>
      </dgm:t>
    </dgm:pt>
    <dgm:pt modelId="{44BF2455-8C94-44CE-AC3E-B09A37062F08}" type="pres">
      <dgm:prSet presAssocID="{E49E3839-1911-4025-A3B2-C0CA2401C767}" presName="vertSpace2" presStyleLbl="node1" presStyleIdx="0" presStyleCnt="3"/>
      <dgm:spPr/>
    </dgm:pt>
    <dgm:pt modelId="{E901EBE0-2B6E-4E2D-B43E-A0397A01129E}" type="pres">
      <dgm:prSet presAssocID="{E49E3839-1911-4025-A3B2-C0CA2401C767}" presName="circle2" presStyleLbl="node1" presStyleIdx="1" presStyleCnt="3"/>
      <dgm:spPr/>
    </dgm:pt>
    <dgm:pt modelId="{B65F2C5D-A6EB-4948-9668-C967CF1BAA56}" type="pres">
      <dgm:prSet presAssocID="{E49E3839-1911-4025-A3B2-C0CA2401C767}" presName="rect2" presStyleLbl="alignAcc1" presStyleIdx="1" presStyleCnt="3"/>
      <dgm:spPr/>
      <dgm:t>
        <a:bodyPr/>
        <a:lstStyle/>
        <a:p>
          <a:endParaRPr lang="pl-PL"/>
        </a:p>
      </dgm:t>
    </dgm:pt>
    <dgm:pt modelId="{5815D4C8-FF9F-4ABC-9AFE-1408B1DD05C4}" type="pres">
      <dgm:prSet presAssocID="{075F4C34-B699-43AF-BF8D-D1C522478FFF}" presName="vertSpace3" presStyleLbl="node1" presStyleIdx="1" presStyleCnt="3"/>
      <dgm:spPr/>
    </dgm:pt>
    <dgm:pt modelId="{484E3C33-AB36-472F-94BB-538AF0D369F0}" type="pres">
      <dgm:prSet presAssocID="{075F4C34-B699-43AF-BF8D-D1C522478FFF}" presName="circle3" presStyleLbl="node1" presStyleIdx="2" presStyleCnt="3"/>
      <dgm:spPr/>
    </dgm:pt>
    <dgm:pt modelId="{97C9CD76-A2D1-4461-84DF-7B5A80724911}" type="pres">
      <dgm:prSet presAssocID="{075F4C34-B699-43AF-BF8D-D1C522478FFF}" presName="rect3" presStyleLbl="alignAcc1" presStyleIdx="2" presStyleCnt="3"/>
      <dgm:spPr/>
      <dgm:t>
        <a:bodyPr/>
        <a:lstStyle/>
        <a:p>
          <a:endParaRPr lang="pl-PL"/>
        </a:p>
      </dgm:t>
    </dgm:pt>
    <dgm:pt modelId="{EA15B7CD-49CA-454D-B976-208F3AD75368}" type="pres">
      <dgm:prSet presAssocID="{0A796D8E-72DE-48CD-AA5A-17D010FB38D0}" presName="rect1ParTxNoCh" presStyleLbl="alignAcc1" presStyleIdx="2" presStyleCnt="3">
        <dgm:presLayoutVars>
          <dgm:chMax val="1"/>
          <dgm:bulletEnabled val="1"/>
        </dgm:presLayoutVars>
      </dgm:prSet>
      <dgm:spPr/>
      <dgm:t>
        <a:bodyPr/>
        <a:lstStyle/>
        <a:p>
          <a:endParaRPr lang="pl-PL"/>
        </a:p>
      </dgm:t>
    </dgm:pt>
    <dgm:pt modelId="{A73520B1-CB42-431D-B986-3B6EE558165E}" type="pres">
      <dgm:prSet presAssocID="{E49E3839-1911-4025-A3B2-C0CA2401C767}" presName="rect2ParTxNoCh" presStyleLbl="alignAcc1" presStyleIdx="2" presStyleCnt="3">
        <dgm:presLayoutVars>
          <dgm:chMax val="1"/>
          <dgm:bulletEnabled val="1"/>
        </dgm:presLayoutVars>
      </dgm:prSet>
      <dgm:spPr/>
      <dgm:t>
        <a:bodyPr/>
        <a:lstStyle/>
        <a:p>
          <a:endParaRPr lang="pl-PL"/>
        </a:p>
      </dgm:t>
    </dgm:pt>
    <dgm:pt modelId="{D81F42F2-A6A6-4D66-834F-C888ADFA252E}" type="pres">
      <dgm:prSet presAssocID="{075F4C34-B699-43AF-BF8D-D1C522478FFF}" presName="rect3ParTxNoCh" presStyleLbl="alignAcc1" presStyleIdx="2" presStyleCnt="3">
        <dgm:presLayoutVars>
          <dgm:chMax val="1"/>
          <dgm:bulletEnabled val="1"/>
        </dgm:presLayoutVars>
      </dgm:prSet>
      <dgm:spPr/>
      <dgm:t>
        <a:bodyPr/>
        <a:lstStyle/>
        <a:p>
          <a:endParaRPr lang="pl-PL"/>
        </a:p>
      </dgm:t>
    </dgm:pt>
  </dgm:ptLst>
  <dgm:cxnLst>
    <dgm:cxn modelId="{BAE7677E-79DA-45F3-B194-5DAFC2A24EC5}" type="presOf" srcId="{0A796D8E-72DE-48CD-AA5A-17D010FB38D0}" destId="{EA15B7CD-49CA-454D-B976-208F3AD75368}" srcOrd="1" destOrd="0" presId="urn:microsoft.com/office/officeart/2005/8/layout/target3"/>
    <dgm:cxn modelId="{5F8FA32E-9ABF-44B4-BB7C-B79D80F58832}" type="presOf" srcId="{E49E3839-1911-4025-A3B2-C0CA2401C767}" destId="{A73520B1-CB42-431D-B986-3B6EE558165E}" srcOrd="1" destOrd="0" presId="urn:microsoft.com/office/officeart/2005/8/layout/target3"/>
    <dgm:cxn modelId="{2C0CFD60-4B34-4702-A675-6D4E0D0672D8}" type="presOf" srcId="{075F4C34-B699-43AF-BF8D-D1C522478FFF}" destId="{D81F42F2-A6A6-4D66-834F-C888ADFA252E}" srcOrd="1" destOrd="0" presId="urn:microsoft.com/office/officeart/2005/8/layout/target3"/>
    <dgm:cxn modelId="{DCB19DB4-CA81-4E26-8C29-148C1FBE1139}" type="presOf" srcId="{075F4C34-B699-43AF-BF8D-D1C522478FFF}" destId="{97C9CD76-A2D1-4461-84DF-7B5A80724911}" srcOrd="0" destOrd="0" presId="urn:microsoft.com/office/officeart/2005/8/layout/target3"/>
    <dgm:cxn modelId="{CC418011-AD5C-45CC-8319-CF009C483B65}" type="presOf" srcId="{E49E3839-1911-4025-A3B2-C0CA2401C767}" destId="{B65F2C5D-A6EB-4948-9668-C967CF1BAA56}" srcOrd="0" destOrd="0" presId="urn:microsoft.com/office/officeart/2005/8/layout/target3"/>
    <dgm:cxn modelId="{60AF3D59-8767-42EE-9141-A74386D439C8}" srcId="{8AF98895-D3D9-47EB-B296-A4F5F622ECB6}" destId="{0A796D8E-72DE-48CD-AA5A-17D010FB38D0}" srcOrd="0" destOrd="0" parTransId="{0959E39F-9EB8-4C04-B053-935CC027D452}" sibTransId="{417E390A-869A-4E5B-85D3-813FE74D42AF}"/>
    <dgm:cxn modelId="{F3F2E88E-8847-4DC8-B771-BF3D8CD26919}" srcId="{8AF98895-D3D9-47EB-B296-A4F5F622ECB6}" destId="{075F4C34-B699-43AF-BF8D-D1C522478FFF}" srcOrd="2" destOrd="0" parTransId="{74FF6F28-FD8D-480D-8340-06B7F587F88E}" sibTransId="{1F7232B5-CF03-4766-94FB-FCD04498BCEF}"/>
    <dgm:cxn modelId="{7C9B0BD8-BB6D-4413-9C5C-DA47927E46AC}" srcId="{8AF98895-D3D9-47EB-B296-A4F5F622ECB6}" destId="{E49E3839-1911-4025-A3B2-C0CA2401C767}" srcOrd="1" destOrd="0" parTransId="{F0288316-BFEC-4E92-BB51-58B0169ECB72}" sibTransId="{5EF11C2E-87BD-427E-9D2D-F45DE858A303}"/>
    <dgm:cxn modelId="{171F4541-AA82-4466-89B3-34A0A4C2FF71}" type="presOf" srcId="{8AF98895-D3D9-47EB-B296-A4F5F622ECB6}" destId="{C41A1ABC-DBEA-4FBD-9432-CE7C7C73D5C1}" srcOrd="0" destOrd="0" presId="urn:microsoft.com/office/officeart/2005/8/layout/target3"/>
    <dgm:cxn modelId="{1DEA5ED4-9545-42D9-A901-84C6A4042849}" type="presOf" srcId="{0A796D8E-72DE-48CD-AA5A-17D010FB38D0}" destId="{E1167444-84B7-4435-94CE-99D3EC86B24F}" srcOrd="0" destOrd="0" presId="urn:microsoft.com/office/officeart/2005/8/layout/target3"/>
    <dgm:cxn modelId="{6C2710F0-A362-4442-A2E1-590D2D770A9B}" type="presParOf" srcId="{C41A1ABC-DBEA-4FBD-9432-CE7C7C73D5C1}" destId="{7AB9BAD8-98F4-4005-A0EF-7D4658EDF623}" srcOrd="0" destOrd="0" presId="urn:microsoft.com/office/officeart/2005/8/layout/target3"/>
    <dgm:cxn modelId="{3397ABEE-06EA-4989-8F35-444529AC951E}" type="presParOf" srcId="{C41A1ABC-DBEA-4FBD-9432-CE7C7C73D5C1}" destId="{BC7B80A7-A3CB-4E0C-8FCC-3ADBE4781CB4}" srcOrd="1" destOrd="0" presId="urn:microsoft.com/office/officeart/2005/8/layout/target3"/>
    <dgm:cxn modelId="{2F975305-8724-4280-B051-B601EBF30C73}" type="presParOf" srcId="{C41A1ABC-DBEA-4FBD-9432-CE7C7C73D5C1}" destId="{E1167444-84B7-4435-94CE-99D3EC86B24F}" srcOrd="2" destOrd="0" presId="urn:microsoft.com/office/officeart/2005/8/layout/target3"/>
    <dgm:cxn modelId="{83FEE34A-004E-4B56-A8D6-CB9109DA2C96}" type="presParOf" srcId="{C41A1ABC-DBEA-4FBD-9432-CE7C7C73D5C1}" destId="{44BF2455-8C94-44CE-AC3E-B09A37062F08}" srcOrd="3" destOrd="0" presId="urn:microsoft.com/office/officeart/2005/8/layout/target3"/>
    <dgm:cxn modelId="{A24A14C8-7F32-4FA7-90B0-D403EC6BCC1D}" type="presParOf" srcId="{C41A1ABC-DBEA-4FBD-9432-CE7C7C73D5C1}" destId="{E901EBE0-2B6E-4E2D-B43E-A0397A01129E}" srcOrd="4" destOrd="0" presId="urn:microsoft.com/office/officeart/2005/8/layout/target3"/>
    <dgm:cxn modelId="{A23D42F3-9E7C-42FC-BF27-020B192221B8}" type="presParOf" srcId="{C41A1ABC-DBEA-4FBD-9432-CE7C7C73D5C1}" destId="{B65F2C5D-A6EB-4948-9668-C967CF1BAA56}" srcOrd="5" destOrd="0" presId="urn:microsoft.com/office/officeart/2005/8/layout/target3"/>
    <dgm:cxn modelId="{5C6C571A-2EA6-43FE-B11D-2A21605E3780}" type="presParOf" srcId="{C41A1ABC-DBEA-4FBD-9432-CE7C7C73D5C1}" destId="{5815D4C8-FF9F-4ABC-9AFE-1408B1DD05C4}" srcOrd="6" destOrd="0" presId="urn:microsoft.com/office/officeart/2005/8/layout/target3"/>
    <dgm:cxn modelId="{9146A49B-7313-43F7-A8BE-68C047E86FA3}" type="presParOf" srcId="{C41A1ABC-DBEA-4FBD-9432-CE7C7C73D5C1}" destId="{484E3C33-AB36-472F-94BB-538AF0D369F0}" srcOrd="7" destOrd="0" presId="urn:microsoft.com/office/officeart/2005/8/layout/target3"/>
    <dgm:cxn modelId="{312C75C8-78E9-4653-B996-D36DE8E230C6}" type="presParOf" srcId="{C41A1ABC-DBEA-4FBD-9432-CE7C7C73D5C1}" destId="{97C9CD76-A2D1-4461-84DF-7B5A80724911}" srcOrd="8" destOrd="0" presId="urn:microsoft.com/office/officeart/2005/8/layout/target3"/>
    <dgm:cxn modelId="{C387DB8B-5B0D-448C-845E-58D3C7656C08}" type="presParOf" srcId="{C41A1ABC-DBEA-4FBD-9432-CE7C7C73D5C1}" destId="{EA15B7CD-49CA-454D-B976-208F3AD75368}" srcOrd="9" destOrd="0" presId="urn:microsoft.com/office/officeart/2005/8/layout/target3"/>
    <dgm:cxn modelId="{D6B3F724-BE1A-4719-AEAA-366444CCDD67}" type="presParOf" srcId="{C41A1ABC-DBEA-4FBD-9432-CE7C7C73D5C1}" destId="{A73520B1-CB42-431D-B986-3B6EE558165E}" srcOrd="10" destOrd="0" presId="urn:microsoft.com/office/officeart/2005/8/layout/target3"/>
    <dgm:cxn modelId="{46D3A076-EA02-4047-B76D-E4A86B1339B2}" type="presParOf" srcId="{C41A1ABC-DBEA-4FBD-9432-CE7C7C73D5C1}" destId="{D81F42F2-A6A6-4D66-834F-C888ADFA252E}" srcOrd="11"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7D7F3B8-C44B-42FF-A0D7-344BFCA879C1}"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pl-PL"/>
        </a:p>
      </dgm:t>
    </dgm:pt>
    <dgm:pt modelId="{40B206EA-8EA8-4385-A9B8-8B10786873E9}">
      <dgm:prSet/>
      <dgm:spPr/>
      <dgm:t>
        <a:bodyPr/>
        <a:lstStyle/>
        <a:p>
          <a:pPr rtl="0"/>
          <a:r>
            <a:rPr lang="pl-PL" b="1" i="1" dirty="0"/>
            <a:t>Dokument EPHO- </a:t>
          </a:r>
          <a:r>
            <a:rPr lang="pl-PL" dirty="0"/>
            <a:t>10 podstawowych funkcji zdrowia publicznego według WHO.</a:t>
          </a:r>
          <a:endParaRPr lang="pl-PL" i="1" dirty="0"/>
        </a:p>
      </dgm:t>
    </dgm:pt>
    <dgm:pt modelId="{AF897EE6-E692-4279-BCAE-44487403FC63}" type="parTrans" cxnId="{BEC31323-AA1B-4891-A359-B0454D861D06}">
      <dgm:prSet/>
      <dgm:spPr/>
      <dgm:t>
        <a:bodyPr/>
        <a:lstStyle/>
        <a:p>
          <a:endParaRPr lang="pl-PL"/>
        </a:p>
      </dgm:t>
    </dgm:pt>
    <dgm:pt modelId="{A2C2F79D-5CD6-4A76-956C-13C5383DD689}" type="sibTrans" cxnId="{BEC31323-AA1B-4891-A359-B0454D861D06}">
      <dgm:prSet/>
      <dgm:spPr/>
      <dgm:t>
        <a:bodyPr/>
        <a:lstStyle/>
        <a:p>
          <a:endParaRPr lang="pl-PL"/>
        </a:p>
      </dgm:t>
    </dgm:pt>
    <dgm:pt modelId="{DD86F1AD-BF08-435B-8EF6-137CEFDC9BF9}">
      <dgm:prSet/>
      <dgm:spPr/>
      <dgm:t>
        <a:bodyPr/>
        <a:lstStyle/>
        <a:p>
          <a:pPr rtl="0"/>
          <a:r>
            <a:rPr lang="pl-PL" b="1" i="1" dirty="0"/>
            <a:t>Standaryzacja procesu kształcenia- </a:t>
          </a:r>
          <a:r>
            <a:rPr lang="pl-PL" dirty="0"/>
            <a:t>profesjonalizacja, </a:t>
          </a:r>
          <a:r>
            <a:rPr lang="pl-PL" dirty="0" smtClean="0"/>
            <a:t>jednolite określenie </a:t>
          </a:r>
          <a:r>
            <a:rPr lang="pl-PL" dirty="0"/>
            <a:t>programu kształcenia studentów.</a:t>
          </a:r>
        </a:p>
      </dgm:t>
    </dgm:pt>
    <dgm:pt modelId="{0AFD9F71-3B5F-4C1E-B6DE-34FE3A8EFCF5}" type="parTrans" cxnId="{F733721D-4ACE-476F-A9F8-F6B1DA0268F5}">
      <dgm:prSet/>
      <dgm:spPr/>
      <dgm:t>
        <a:bodyPr/>
        <a:lstStyle/>
        <a:p>
          <a:endParaRPr lang="pl-PL"/>
        </a:p>
      </dgm:t>
    </dgm:pt>
    <dgm:pt modelId="{F8553212-5CB7-4ED4-A703-7670E695EDC4}" type="sibTrans" cxnId="{F733721D-4ACE-476F-A9F8-F6B1DA0268F5}">
      <dgm:prSet/>
      <dgm:spPr/>
      <dgm:t>
        <a:bodyPr/>
        <a:lstStyle/>
        <a:p>
          <a:endParaRPr lang="pl-PL"/>
        </a:p>
      </dgm:t>
    </dgm:pt>
    <dgm:pt modelId="{A3B99E3F-09E9-4BFE-8C12-BF6AF95DBCAE}">
      <dgm:prSet/>
      <dgm:spPr/>
      <dgm:t>
        <a:bodyPr/>
        <a:lstStyle/>
        <a:p>
          <a:pPr rtl="0"/>
          <a:r>
            <a:rPr lang="pl-PL" b="1" i="1" dirty="0"/>
            <a:t>Certyfikacja</a:t>
          </a:r>
          <a:r>
            <a:rPr lang="pl-PL" i="1" dirty="0"/>
            <a:t>- </a:t>
          </a:r>
          <a:r>
            <a:rPr lang="pl-PL" dirty="0"/>
            <a:t>egzamin pozwalający na uzyskanie dyplomu - precyzyjnie opisanego zawodu.</a:t>
          </a:r>
        </a:p>
      </dgm:t>
    </dgm:pt>
    <dgm:pt modelId="{CBD60F8B-FDA1-4F75-8F75-215D84D6B41D}" type="parTrans" cxnId="{373837D4-41F6-463B-B724-A660FA0A7B0C}">
      <dgm:prSet/>
      <dgm:spPr/>
      <dgm:t>
        <a:bodyPr/>
        <a:lstStyle/>
        <a:p>
          <a:endParaRPr lang="pl-PL"/>
        </a:p>
      </dgm:t>
    </dgm:pt>
    <dgm:pt modelId="{CB64F71B-198B-4D92-8AF1-F16226ABA6F7}" type="sibTrans" cxnId="{373837D4-41F6-463B-B724-A660FA0A7B0C}">
      <dgm:prSet/>
      <dgm:spPr/>
      <dgm:t>
        <a:bodyPr/>
        <a:lstStyle/>
        <a:p>
          <a:endParaRPr lang="pl-PL"/>
        </a:p>
      </dgm:t>
    </dgm:pt>
    <dgm:pt modelId="{5DD95A5A-5DDF-43D9-A12C-7A464927E26F}" type="pres">
      <dgm:prSet presAssocID="{37D7F3B8-C44B-42FF-A0D7-344BFCA879C1}" presName="linear" presStyleCnt="0">
        <dgm:presLayoutVars>
          <dgm:animLvl val="lvl"/>
          <dgm:resizeHandles val="exact"/>
        </dgm:presLayoutVars>
      </dgm:prSet>
      <dgm:spPr/>
      <dgm:t>
        <a:bodyPr/>
        <a:lstStyle/>
        <a:p>
          <a:endParaRPr lang="pl-PL"/>
        </a:p>
      </dgm:t>
    </dgm:pt>
    <dgm:pt modelId="{E136558D-23FD-427A-9C6E-C30DEE5E407E}" type="pres">
      <dgm:prSet presAssocID="{40B206EA-8EA8-4385-A9B8-8B10786873E9}" presName="parentText" presStyleLbl="node1" presStyleIdx="0" presStyleCnt="3">
        <dgm:presLayoutVars>
          <dgm:chMax val="0"/>
          <dgm:bulletEnabled val="1"/>
        </dgm:presLayoutVars>
      </dgm:prSet>
      <dgm:spPr/>
      <dgm:t>
        <a:bodyPr/>
        <a:lstStyle/>
        <a:p>
          <a:endParaRPr lang="pl-PL"/>
        </a:p>
      </dgm:t>
    </dgm:pt>
    <dgm:pt modelId="{160AD8EA-50BF-4C58-AB3A-1CA235D91007}" type="pres">
      <dgm:prSet presAssocID="{A2C2F79D-5CD6-4A76-956C-13C5383DD689}" presName="spacer" presStyleCnt="0"/>
      <dgm:spPr/>
    </dgm:pt>
    <dgm:pt modelId="{69BD5824-5ED5-4360-BA7D-C7E5B08C13F7}" type="pres">
      <dgm:prSet presAssocID="{DD86F1AD-BF08-435B-8EF6-137CEFDC9BF9}" presName="parentText" presStyleLbl="node1" presStyleIdx="1" presStyleCnt="3">
        <dgm:presLayoutVars>
          <dgm:chMax val="0"/>
          <dgm:bulletEnabled val="1"/>
        </dgm:presLayoutVars>
      </dgm:prSet>
      <dgm:spPr/>
      <dgm:t>
        <a:bodyPr/>
        <a:lstStyle/>
        <a:p>
          <a:endParaRPr lang="pl-PL"/>
        </a:p>
      </dgm:t>
    </dgm:pt>
    <dgm:pt modelId="{9BB0EA12-9FBB-43C2-9E41-7686E7A5EBFD}" type="pres">
      <dgm:prSet presAssocID="{F8553212-5CB7-4ED4-A703-7670E695EDC4}" presName="spacer" presStyleCnt="0"/>
      <dgm:spPr/>
    </dgm:pt>
    <dgm:pt modelId="{293237AB-40B8-4CB0-B17A-42623C664C59}" type="pres">
      <dgm:prSet presAssocID="{A3B99E3F-09E9-4BFE-8C12-BF6AF95DBCAE}" presName="parentText" presStyleLbl="node1" presStyleIdx="2" presStyleCnt="3">
        <dgm:presLayoutVars>
          <dgm:chMax val="0"/>
          <dgm:bulletEnabled val="1"/>
        </dgm:presLayoutVars>
      </dgm:prSet>
      <dgm:spPr/>
      <dgm:t>
        <a:bodyPr/>
        <a:lstStyle/>
        <a:p>
          <a:endParaRPr lang="pl-PL"/>
        </a:p>
      </dgm:t>
    </dgm:pt>
  </dgm:ptLst>
  <dgm:cxnLst>
    <dgm:cxn modelId="{4070A6E6-4F1C-497C-AE41-49E6C85F50E2}" type="presOf" srcId="{37D7F3B8-C44B-42FF-A0D7-344BFCA879C1}" destId="{5DD95A5A-5DDF-43D9-A12C-7A464927E26F}" srcOrd="0" destOrd="0" presId="urn:microsoft.com/office/officeart/2005/8/layout/vList2"/>
    <dgm:cxn modelId="{373837D4-41F6-463B-B724-A660FA0A7B0C}" srcId="{37D7F3B8-C44B-42FF-A0D7-344BFCA879C1}" destId="{A3B99E3F-09E9-4BFE-8C12-BF6AF95DBCAE}" srcOrd="2" destOrd="0" parTransId="{CBD60F8B-FDA1-4F75-8F75-215D84D6B41D}" sibTransId="{CB64F71B-198B-4D92-8AF1-F16226ABA6F7}"/>
    <dgm:cxn modelId="{BEC31323-AA1B-4891-A359-B0454D861D06}" srcId="{37D7F3B8-C44B-42FF-A0D7-344BFCA879C1}" destId="{40B206EA-8EA8-4385-A9B8-8B10786873E9}" srcOrd="0" destOrd="0" parTransId="{AF897EE6-E692-4279-BCAE-44487403FC63}" sibTransId="{A2C2F79D-5CD6-4A76-956C-13C5383DD689}"/>
    <dgm:cxn modelId="{93BDF96D-A6E6-444B-8E59-CDFFEB01F933}" type="presOf" srcId="{DD86F1AD-BF08-435B-8EF6-137CEFDC9BF9}" destId="{69BD5824-5ED5-4360-BA7D-C7E5B08C13F7}" srcOrd="0" destOrd="0" presId="urn:microsoft.com/office/officeart/2005/8/layout/vList2"/>
    <dgm:cxn modelId="{BF800D16-9160-4CB8-9BA9-98958731BF1B}" type="presOf" srcId="{A3B99E3F-09E9-4BFE-8C12-BF6AF95DBCAE}" destId="{293237AB-40B8-4CB0-B17A-42623C664C59}" srcOrd="0" destOrd="0" presId="urn:microsoft.com/office/officeart/2005/8/layout/vList2"/>
    <dgm:cxn modelId="{F733721D-4ACE-476F-A9F8-F6B1DA0268F5}" srcId="{37D7F3B8-C44B-42FF-A0D7-344BFCA879C1}" destId="{DD86F1AD-BF08-435B-8EF6-137CEFDC9BF9}" srcOrd="1" destOrd="0" parTransId="{0AFD9F71-3B5F-4C1E-B6DE-34FE3A8EFCF5}" sibTransId="{F8553212-5CB7-4ED4-A703-7670E695EDC4}"/>
    <dgm:cxn modelId="{ABF37F40-ECD5-4284-BD3C-DFD609DFD262}" type="presOf" srcId="{40B206EA-8EA8-4385-A9B8-8B10786873E9}" destId="{E136558D-23FD-427A-9C6E-C30DEE5E407E}" srcOrd="0" destOrd="0" presId="urn:microsoft.com/office/officeart/2005/8/layout/vList2"/>
    <dgm:cxn modelId="{41D7CC18-565B-47F5-8642-9AD104D11B48}" type="presParOf" srcId="{5DD95A5A-5DDF-43D9-A12C-7A464927E26F}" destId="{E136558D-23FD-427A-9C6E-C30DEE5E407E}" srcOrd="0" destOrd="0" presId="urn:microsoft.com/office/officeart/2005/8/layout/vList2"/>
    <dgm:cxn modelId="{5B26AE5C-49F7-4DF3-BC3B-F40C70FF25F1}" type="presParOf" srcId="{5DD95A5A-5DDF-43D9-A12C-7A464927E26F}" destId="{160AD8EA-50BF-4C58-AB3A-1CA235D91007}" srcOrd="1" destOrd="0" presId="urn:microsoft.com/office/officeart/2005/8/layout/vList2"/>
    <dgm:cxn modelId="{4A0E325D-D8FC-4942-9A8B-130ED12079E5}" type="presParOf" srcId="{5DD95A5A-5DDF-43D9-A12C-7A464927E26F}" destId="{69BD5824-5ED5-4360-BA7D-C7E5B08C13F7}" srcOrd="2" destOrd="0" presId="urn:microsoft.com/office/officeart/2005/8/layout/vList2"/>
    <dgm:cxn modelId="{3EF51B08-B92D-4300-A169-B47B15282D13}" type="presParOf" srcId="{5DD95A5A-5DDF-43D9-A12C-7A464927E26F}" destId="{9BB0EA12-9FBB-43C2-9E41-7686E7A5EBFD}" srcOrd="3" destOrd="0" presId="urn:microsoft.com/office/officeart/2005/8/layout/vList2"/>
    <dgm:cxn modelId="{BF829609-CF79-4D4D-B70C-762603F0DB36}" type="presParOf" srcId="{5DD95A5A-5DDF-43D9-A12C-7A464927E26F}" destId="{293237AB-40B8-4CB0-B17A-42623C664C59}"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B766904-5D16-47D3-B5EF-1645986172F6}"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pl-PL"/>
        </a:p>
      </dgm:t>
    </dgm:pt>
    <dgm:pt modelId="{A0400253-9876-4900-AA9B-0F88444ECED2}">
      <dgm:prSet>
        <dgm:style>
          <a:lnRef idx="1">
            <a:schemeClr val="accent1"/>
          </a:lnRef>
          <a:fillRef idx="2">
            <a:schemeClr val="accent1"/>
          </a:fillRef>
          <a:effectRef idx="1">
            <a:schemeClr val="accent1"/>
          </a:effectRef>
          <a:fontRef idx="minor">
            <a:schemeClr val="dk1"/>
          </a:fontRef>
        </dgm:style>
      </dgm:prSet>
      <dgm:spPr/>
      <dgm:t>
        <a:bodyPr/>
        <a:lstStyle/>
        <a:p>
          <a:pPr rtl="0"/>
          <a:r>
            <a:rPr lang="pl-PL" dirty="0"/>
            <a:t>Zachowania zdrowotne studentów/absolwentów </a:t>
          </a:r>
        </a:p>
      </dgm:t>
    </dgm:pt>
    <dgm:pt modelId="{AB8B1C7F-4C53-4B6F-94E7-4ECC5734FAD5}" type="parTrans" cxnId="{F1EEBB59-704D-4F83-9E51-24BEC19442AC}">
      <dgm:prSet/>
      <dgm:spPr/>
      <dgm:t>
        <a:bodyPr/>
        <a:lstStyle/>
        <a:p>
          <a:endParaRPr lang="pl-PL"/>
        </a:p>
      </dgm:t>
    </dgm:pt>
    <dgm:pt modelId="{6E1AA144-DE21-4739-85AD-AFD100433E86}" type="sibTrans" cxnId="{F1EEBB59-704D-4F83-9E51-24BEC19442AC}">
      <dgm:prSet/>
      <dgm:spPr/>
      <dgm:t>
        <a:bodyPr/>
        <a:lstStyle/>
        <a:p>
          <a:endParaRPr lang="pl-PL"/>
        </a:p>
      </dgm:t>
    </dgm:pt>
    <dgm:pt modelId="{32E728F1-3B19-4560-80BD-3735AF0E94CE}">
      <dgm:prSet>
        <dgm:style>
          <a:lnRef idx="1">
            <a:schemeClr val="accent1"/>
          </a:lnRef>
          <a:fillRef idx="2">
            <a:schemeClr val="accent1"/>
          </a:fillRef>
          <a:effectRef idx="1">
            <a:schemeClr val="accent1"/>
          </a:effectRef>
          <a:fontRef idx="minor">
            <a:schemeClr val="dk1"/>
          </a:fontRef>
        </dgm:style>
      </dgm:prSet>
      <dgm:spPr/>
      <dgm:t>
        <a:bodyPr/>
        <a:lstStyle/>
        <a:p>
          <a:pPr rtl="0"/>
          <a:r>
            <a:rPr lang="pl-PL" dirty="0"/>
            <a:t>Kompetencje komunikacyjne i dydaktyczne</a:t>
          </a:r>
        </a:p>
      </dgm:t>
    </dgm:pt>
    <dgm:pt modelId="{0A31A68B-E58A-4999-AD07-F887E79282B4}" type="parTrans" cxnId="{14463E13-1A38-4B1E-A66B-5E892F121755}">
      <dgm:prSet/>
      <dgm:spPr/>
      <dgm:t>
        <a:bodyPr/>
        <a:lstStyle/>
        <a:p>
          <a:endParaRPr lang="pl-PL"/>
        </a:p>
      </dgm:t>
    </dgm:pt>
    <dgm:pt modelId="{BEF9AEC8-DDBD-40C6-8C48-35503A91C7C8}" type="sibTrans" cxnId="{14463E13-1A38-4B1E-A66B-5E892F121755}">
      <dgm:prSet/>
      <dgm:spPr/>
      <dgm:t>
        <a:bodyPr/>
        <a:lstStyle/>
        <a:p>
          <a:endParaRPr lang="pl-PL"/>
        </a:p>
      </dgm:t>
    </dgm:pt>
    <dgm:pt modelId="{8158E562-5B79-4F99-B41B-5AE95B0AD55F}">
      <dgm:prSet>
        <dgm:style>
          <a:lnRef idx="1">
            <a:schemeClr val="accent1"/>
          </a:lnRef>
          <a:fillRef idx="2">
            <a:schemeClr val="accent1"/>
          </a:fillRef>
          <a:effectRef idx="1">
            <a:schemeClr val="accent1"/>
          </a:effectRef>
          <a:fontRef idx="minor">
            <a:schemeClr val="dk1"/>
          </a:fontRef>
        </dgm:style>
      </dgm:prSet>
      <dgm:spPr/>
      <dgm:t>
        <a:bodyPr/>
        <a:lstStyle/>
        <a:p>
          <a:pPr rtl="0"/>
          <a:r>
            <a:rPr lang="pl-PL" dirty="0"/>
            <a:t>Dostosowanie programu kształcenia w Zdrowiu Publicznym</a:t>
          </a:r>
        </a:p>
      </dgm:t>
    </dgm:pt>
    <dgm:pt modelId="{7161C86C-5BDD-4E5C-A5A5-E05BA350345E}" type="parTrans" cxnId="{33BF3B32-3C73-4A9F-827A-51A5815350BD}">
      <dgm:prSet/>
      <dgm:spPr/>
      <dgm:t>
        <a:bodyPr/>
        <a:lstStyle/>
        <a:p>
          <a:endParaRPr lang="pl-PL"/>
        </a:p>
      </dgm:t>
    </dgm:pt>
    <dgm:pt modelId="{4C87FECF-A8DF-412F-9D3C-72CFB5E24054}" type="sibTrans" cxnId="{33BF3B32-3C73-4A9F-827A-51A5815350BD}">
      <dgm:prSet/>
      <dgm:spPr/>
      <dgm:t>
        <a:bodyPr/>
        <a:lstStyle/>
        <a:p>
          <a:endParaRPr lang="pl-PL"/>
        </a:p>
      </dgm:t>
    </dgm:pt>
    <dgm:pt modelId="{FD95FDDE-E5BD-4C42-B4E6-CBE980331B08}" type="pres">
      <dgm:prSet presAssocID="{1B766904-5D16-47D3-B5EF-1645986172F6}" presName="Name0" presStyleCnt="0">
        <dgm:presLayoutVars>
          <dgm:dir/>
          <dgm:resizeHandles val="exact"/>
        </dgm:presLayoutVars>
      </dgm:prSet>
      <dgm:spPr/>
      <dgm:t>
        <a:bodyPr/>
        <a:lstStyle/>
        <a:p>
          <a:endParaRPr lang="pl-PL"/>
        </a:p>
      </dgm:t>
    </dgm:pt>
    <dgm:pt modelId="{3A8C8B46-34D6-41BF-98BD-7F1B19FB5D5A}" type="pres">
      <dgm:prSet presAssocID="{A0400253-9876-4900-AA9B-0F88444ECED2}" presName="node" presStyleLbl="node1" presStyleIdx="0" presStyleCnt="3">
        <dgm:presLayoutVars>
          <dgm:bulletEnabled val="1"/>
        </dgm:presLayoutVars>
      </dgm:prSet>
      <dgm:spPr/>
      <dgm:t>
        <a:bodyPr/>
        <a:lstStyle/>
        <a:p>
          <a:endParaRPr lang="pl-PL"/>
        </a:p>
      </dgm:t>
    </dgm:pt>
    <dgm:pt modelId="{C6FA6D1C-C991-4E58-A06B-F4553552BE27}" type="pres">
      <dgm:prSet presAssocID="{6E1AA144-DE21-4739-85AD-AFD100433E86}" presName="sibTrans" presStyleLbl="sibTrans2D1" presStyleIdx="0" presStyleCnt="2"/>
      <dgm:spPr/>
      <dgm:t>
        <a:bodyPr/>
        <a:lstStyle/>
        <a:p>
          <a:endParaRPr lang="pl-PL"/>
        </a:p>
      </dgm:t>
    </dgm:pt>
    <dgm:pt modelId="{B79F6DAF-7718-4CA2-98B2-37DB0252DEA8}" type="pres">
      <dgm:prSet presAssocID="{6E1AA144-DE21-4739-85AD-AFD100433E86}" presName="connectorText" presStyleLbl="sibTrans2D1" presStyleIdx="0" presStyleCnt="2"/>
      <dgm:spPr/>
      <dgm:t>
        <a:bodyPr/>
        <a:lstStyle/>
        <a:p>
          <a:endParaRPr lang="pl-PL"/>
        </a:p>
      </dgm:t>
    </dgm:pt>
    <dgm:pt modelId="{4D06C8EC-51DE-4268-94FD-6FBDEA2664AB}" type="pres">
      <dgm:prSet presAssocID="{32E728F1-3B19-4560-80BD-3735AF0E94CE}" presName="node" presStyleLbl="node1" presStyleIdx="1" presStyleCnt="3">
        <dgm:presLayoutVars>
          <dgm:bulletEnabled val="1"/>
        </dgm:presLayoutVars>
      </dgm:prSet>
      <dgm:spPr/>
      <dgm:t>
        <a:bodyPr/>
        <a:lstStyle/>
        <a:p>
          <a:endParaRPr lang="pl-PL"/>
        </a:p>
      </dgm:t>
    </dgm:pt>
    <dgm:pt modelId="{1100FACA-F91B-4083-962D-107ADC2D08DD}" type="pres">
      <dgm:prSet presAssocID="{BEF9AEC8-DDBD-40C6-8C48-35503A91C7C8}" presName="sibTrans" presStyleLbl="sibTrans2D1" presStyleIdx="1" presStyleCnt="2"/>
      <dgm:spPr/>
      <dgm:t>
        <a:bodyPr/>
        <a:lstStyle/>
        <a:p>
          <a:endParaRPr lang="pl-PL"/>
        </a:p>
      </dgm:t>
    </dgm:pt>
    <dgm:pt modelId="{67F1C905-76E0-40DF-9B5D-593AD0A3B53E}" type="pres">
      <dgm:prSet presAssocID="{BEF9AEC8-DDBD-40C6-8C48-35503A91C7C8}" presName="connectorText" presStyleLbl="sibTrans2D1" presStyleIdx="1" presStyleCnt="2"/>
      <dgm:spPr/>
      <dgm:t>
        <a:bodyPr/>
        <a:lstStyle/>
        <a:p>
          <a:endParaRPr lang="pl-PL"/>
        </a:p>
      </dgm:t>
    </dgm:pt>
    <dgm:pt modelId="{A0E0826B-237A-4541-9A5A-1CA204BA51D1}" type="pres">
      <dgm:prSet presAssocID="{8158E562-5B79-4F99-B41B-5AE95B0AD55F}" presName="node" presStyleLbl="node1" presStyleIdx="2" presStyleCnt="3">
        <dgm:presLayoutVars>
          <dgm:bulletEnabled val="1"/>
        </dgm:presLayoutVars>
      </dgm:prSet>
      <dgm:spPr/>
      <dgm:t>
        <a:bodyPr/>
        <a:lstStyle/>
        <a:p>
          <a:endParaRPr lang="pl-PL"/>
        </a:p>
      </dgm:t>
    </dgm:pt>
  </dgm:ptLst>
  <dgm:cxnLst>
    <dgm:cxn modelId="{328BADA0-5DDB-424B-8A93-D039E19D86D5}" type="presOf" srcId="{6E1AA144-DE21-4739-85AD-AFD100433E86}" destId="{B79F6DAF-7718-4CA2-98B2-37DB0252DEA8}" srcOrd="1" destOrd="0" presId="urn:microsoft.com/office/officeart/2005/8/layout/process1"/>
    <dgm:cxn modelId="{14463E13-1A38-4B1E-A66B-5E892F121755}" srcId="{1B766904-5D16-47D3-B5EF-1645986172F6}" destId="{32E728F1-3B19-4560-80BD-3735AF0E94CE}" srcOrd="1" destOrd="0" parTransId="{0A31A68B-E58A-4999-AD07-F887E79282B4}" sibTransId="{BEF9AEC8-DDBD-40C6-8C48-35503A91C7C8}"/>
    <dgm:cxn modelId="{D2F22E86-609F-431F-B4C9-6F7899920864}" type="presOf" srcId="{6E1AA144-DE21-4739-85AD-AFD100433E86}" destId="{C6FA6D1C-C991-4E58-A06B-F4553552BE27}" srcOrd="0" destOrd="0" presId="urn:microsoft.com/office/officeart/2005/8/layout/process1"/>
    <dgm:cxn modelId="{C0807927-1216-4368-86E9-ECBFD8F06BB5}" type="presOf" srcId="{32E728F1-3B19-4560-80BD-3735AF0E94CE}" destId="{4D06C8EC-51DE-4268-94FD-6FBDEA2664AB}" srcOrd="0" destOrd="0" presId="urn:microsoft.com/office/officeart/2005/8/layout/process1"/>
    <dgm:cxn modelId="{0A6060D5-D514-424F-9C96-9BB772B026B7}" type="presOf" srcId="{8158E562-5B79-4F99-B41B-5AE95B0AD55F}" destId="{A0E0826B-237A-4541-9A5A-1CA204BA51D1}" srcOrd="0" destOrd="0" presId="urn:microsoft.com/office/officeart/2005/8/layout/process1"/>
    <dgm:cxn modelId="{D936455F-46B8-41C8-900A-045936B6612E}" type="presOf" srcId="{A0400253-9876-4900-AA9B-0F88444ECED2}" destId="{3A8C8B46-34D6-41BF-98BD-7F1B19FB5D5A}" srcOrd="0" destOrd="0" presId="urn:microsoft.com/office/officeart/2005/8/layout/process1"/>
    <dgm:cxn modelId="{E66E7878-7DE5-4805-A50A-BED6502FB5A4}" type="presOf" srcId="{BEF9AEC8-DDBD-40C6-8C48-35503A91C7C8}" destId="{67F1C905-76E0-40DF-9B5D-593AD0A3B53E}" srcOrd="1" destOrd="0" presId="urn:microsoft.com/office/officeart/2005/8/layout/process1"/>
    <dgm:cxn modelId="{F1EEBB59-704D-4F83-9E51-24BEC19442AC}" srcId="{1B766904-5D16-47D3-B5EF-1645986172F6}" destId="{A0400253-9876-4900-AA9B-0F88444ECED2}" srcOrd="0" destOrd="0" parTransId="{AB8B1C7F-4C53-4B6F-94E7-4ECC5734FAD5}" sibTransId="{6E1AA144-DE21-4739-85AD-AFD100433E86}"/>
    <dgm:cxn modelId="{F6153C38-661C-4738-B31F-01BC1F15505E}" type="presOf" srcId="{BEF9AEC8-DDBD-40C6-8C48-35503A91C7C8}" destId="{1100FACA-F91B-4083-962D-107ADC2D08DD}" srcOrd="0" destOrd="0" presId="urn:microsoft.com/office/officeart/2005/8/layout/process1"/>
    <dgm:cxn modelId="{33BF3B32-3C73-4A9F-827A-51A5815350BD}" srcId="{1B766904-5D16-47D3-B5EF-1645986172F6}" destId="{8158E562-5B79-4F99-B41B-5AE95B0AD55F}" srcOrd="2" destOrd="0" parTransId="{7161C86C-5BDD-4E5C-A5A5-E05BA350345E}" sibTransId="{4C87FECF-A8DF-412F-9D3C-72CFB5E24054}"/>
    <dgm:cxn modelId="{D5880553-9D73-4A84-91B0-AC0E5AC1E08F}" type="presOf" srcId="{1B766904-5D16-47D3-B5EF-1645986172F6}" destId="{FD95FDDE-E5BD-4C42-B4E6-CBE980331B08}" srcOrd="0" destOrd="0" presId="urn:microsoft.com/office/officeart/2005/8/layout/process1"/>
    <dgm:cxn modelId="{2D25E46E-C143-4A33-BEA8-22B794D8FA95}" type="presParOf" srcId="{FD95FDDE-E5BD-4C42-B4E6-CBE980331B08}" destId="{3A8C8B46-34D6-41BF-98BD-7F1B19FB5D5A}" srcOrd="0" destOrd="0" presId="urn:microsoft.com/office/officeart/2005/8/layout/process1"/>
    <dgm:cxn modelId="{7752385E-DDD9-484F-8B34-CAE04E58AFA2}" type="presParOf" srcId="{FD95FDDE-E5BD-4C42-B4E6-CBE980331B08}" destId="{C6FA6D1C-C991-4E58-A06B-F4553552BE27}" srcOrd="1" destOrd="0" presId="urn:microsoft.com/office/officeart/2005/8/layout/process1"/>
    <dgm:cxn modelId="{6FE6D96E-3578-4092-B008-9716353782D6}" type="presParOf" srcId="{C6FA6D1C-C991-4E58-A06B-F4553552BE27}" destId="{B79F6DAF-7718-4CA2-98B2-37DB0252DEA8}" srcOrd="0" destOrd="0" presId="urn:microsoft.com/office/officeart/2005/8/layout/process1"/>
    <dgm:cxn modelId="{355CA5F2-D4F1-49BD-9EC5-029A5B62D7AC}" type="presParOf" srcId="{FD95FDDE-E5BD-4C42-B4E6-CBE980331B08}" destId="{4D06C8EC-51DE-4268-94FD-6FBDEA2664AB}" srcOrd="2" destOrd="0" presId="urn:microsoft.com/office/officeart/2005/8/layout/process1"/>
    <dgm:cxn modelId="{B9E58CFA-E488-4C37-B5AF-886AB5372729}" type="presParOf" srcId="{FD95FDDE-E5BD-4C42-B4E6-CBE980331B08}" destId="{1100FACA-F91B-4083-962D-107ADC2D08DD}" srcOrd="3" destOrd="0" presId="urn:microsoft.com/office/officeart/2005/8/layout/process1"/>
    <dgm:cxn modelId="{9D42663C-1BC7-4DE5-9DE1-4D78BA5D7460}" type="presParOf" srcId="{1100FACA-F91B-4083-962D-107ADC2D08DD}" destId="{67F1C905-76E0-40DF-9B5D-593AD0A3B53E}" srcOrd="0" destOrd="0" presId="urn:microsoft.com/office/officeart/2005/8/layout/process1"/>
    <dgm:cxn modelId="{C8D0593D-5607-41DB-8EA5-9FC605AA6710}" type="presParOf" srcId="{FD95FDDE-E5BD-4C42-B4E6-CBE980331B08}" destId="{A0E0826B-237A-4541-9A5A-1CA204BA51D1}"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AAEFE67-0878-47B1-B2B7-B3446882CF04}" type="doc">
      <dgm:prSet loTypeId="urn:microsoft.com/office/officeart/2005/8/layout/hList1" loCatId="list" qsTypeId="urn:microsoft.com/office/officeart/2005/8/quickstyle/3d1" qsCatId="3D" csTypeId="urn:microsoft.com/office/officeart/2005/8/colors/accent2_2" csCatId="accent2" phldr="1"/>
      <dgm:spPr/>
      <dgm:t>
        <a:bodyPr/>
        <a:lstStyle/>
        <a:p>
          <a:endParaRPr lang="pl-PL"/>
        </a:p>
      </dgm:t>
    </dgm:pt>
    <dgm:pt modelId="{9BB11296-42B7-414C-83C2-20432E77D6FE}">
      <dgm:prSet phldrT="[Tekst]"/>
      <dgm:spPr/>
      <dgm:t>
        <a:bodyPr/>
        <a:lstStyle/>
        <a:p>
          <a:r>
            <a:rPr lang="pl-PL" dirty="0">
              <a:latin typeface="Times New Roman" pitchFamily="18" charset="0"/>
              <a:cs typeface="Times New Roman" pitchFamily="18" charset="0"/>
            </a:rPr>
            <a:t>Metoda</a:t>
          </a:r>
        </a:p>
      </dgm:t>
    </dgm:pt>
    <dgm:pt modelId="{4652A963-62D2-44E7-B133-02CD6BA421BA}" type="parTrans" cxnId="{110BA0FB-37F4-4113-903F-7CA02060B7B3}">
      <dgm:prSet/>
      <dgm:spPr/>
      <dgm:t>
        <a:bodyPr/>
        <a:lstStyle/>
        <a:p>
          <a:endParaRPr lang="pl-PL"/>
        </a:p>
      </dgm:t>
    </dgm:pt>
    <dgm:pt modelId="{E78166F2-E343-471A-BAF3-7F5536B8E1B4}" type="sibTrans" cxnId="{110BA0FB-37F4-4113-903F-7CA02060B7B3}">
      <dgm:prSet/>
      <dgm:spPr/>
      <dgm:t>
        <a:bodyPr/>
        <a:lstStyle/>
        <a:p>
          <a:endParaRPr lang="pl-PL"/>
        </a:p>
      </dgm:t>
    </dgm:pt>
    <dgm:pt modelId="{DC73BCB2-ABBF-4F19-BCCC-6AF9E4749EDA}">
      <dgm:prSet phldrT="[Tekst]"/>
      <dgm:spPr/>
      <dgm:t>
        <a:bodyPr/>
        <a:lstStyle/>
        <a:p>
          <a:r>
            <a:rPr lang="pl-PL" dirty="0">
              <a:latin typeface="Times New Roman" pitchFamily="18" charset="0"/>
              <a:cs typeface="Times New Roman" pitchFamily="18" charset="0"/>
            </a:rPr>
            <a:t>Technika</a:t>
          </a:r>
        </a:p>
      </dgm:t>
    </dgm:pt>
    <dgm:pt modelId="{4A298D59-6031-4D0B-9318-64292AF7E924}" type="parTrans" cxnId="{11356E35-C62F-4AC6-A0B5-6F9CD32B0BE1}">
      <dgm:prSet/>
      <dgm:spPr/>
      <dgm:t>
        <a:bodyPr/>
        <a:lstStyle/>
        <a:p>
          <a:endParaRPr lang="pl-PL"/>
        </a:p>
      </dgm:t>
    </dgm:pt>
    <dgm:pt modelId="{2181BAB2-6171-40EF-9660-8B547E767003}" type="sibTrans" cxnId="{11356E35-C62F-4AC6-A0B5-6F9CD32B0BE1}">
      <dgm:prSet/>
      <dgm:spPr/>
      <dgm:t>
        <a:bodyPr/>
        <a:lstStyle/>
        <a:p>
          <a:endParaRPr lang="pl-PL"/>
        </a:p>
      </dgm:t>
    </dgm:pt>
    <dgm:pt modelId="{A3048A9C-69E0-476A-94B0-B062F04A58F6}">
      <dgm:prSet phldrT="[Tekst]" custT="1"/>
      <dgm:spPr/>
      <dgm:t>
        <a:bodyPr/>
        <a:lstStyle/>
        <a:p>
          <a:r>
            <a:rPr lang="pl-PL" sz="2400" dirty="0">
              <a:latin typeface="Times New Roman" pitchFamily="18" charset="0"/>
              <a:cs typeface="Times New Roman" pitchFamily="18" charset="0"/>
            </a:rPr>
            <a:t>Ankieta</a:t>
          </a:r>
        </a:p>
      </dgm:t>
    </dgm:pt>
    <dgm:pt modelId="{9CB3F72D-277E-457E-8744-8B5CE5D71D98}" type="parTrans" cxnId="{43D219A9-61F1-417D-BD63-E1B01EC9A07D}">
      <dgm:prSet/>
      <dgm:spPr/>
      <dgm:t>
        <a:bodyPr/>
        <a:lstStyle/>
        <a:p>
          <a:endParaRPr lang="pl-PL"/>
        </a:p>
      </dgm:t>
    </dgm:pt>
    <dgm:pt modelId="{0D363E0F-1EA4-449E-AD89-20281D0519F4}" type="sibTrans" cxnId="{43D219A9-61F1-417D-BD63-E1B01EC9A07D}">
      <dgm:prSet/>
      <dgm:spPr/>
      <dgm:t>
        <a:bodyPr/>
        <a:lstStyle/>
        <a:p>
          <a:endParaRPr lang="pl-PL"/>
        </a:p>
      </dgm:t>
    </dgm:pt>
    <dgm:pt modelId="{ED3EBD87-A02D-4BC8-B12F-B0879FC76D3D}">
      <dgm:prSet phldrT="[Tekst]"/>
      <dgm:spPr/>
      <dgm:t>
        <a:bodyPr/>
        <a:lstStyle/>
        <a:p>
          <a:r>
            <a:rPr lang="pl-PL" dirty="0">
              <a:latin typeface="Times New Roman" pitchFamily="18" charset="0"/>
              <a:cs typeface="Times New Roman" pitchFamily="18" charset="0"/>
            </a:rPr>
            <a:t>Narzędzie</a:t>
          </a:r>
        </a:p>
      </dgm:t>
    </dgm:pt>
    <dgm:pt modelId="{FF044665-4A89-43F7-8BD9-712017E98480}" type="parTrans" cxnId="{5FC5C20F-F878-4704-9DB3-344F39D0FE4B}">
      <dgm:prSet/>
      <dgm:spPr/>
      <dgm:t>
        <a:bodyPr/>
        <a:lstStyle/>
        <a:p>
          <a:endParaRPr lang="pl-PL"/>
        </a:p>
      </dgm:t>
    </dgm:pt>
    <dgm:pt modelId="{1D893908-B0F6-486A-94B5-2BBB14F803A1}" type="sibTrans" cxnId="{5FC5C20F-F878-4704-9DB3-344F39D0FE4B}">
      <dgm:prSet/>
      <dgm:spPr/>
      <dgm:t>
        <a:bodyPr/>
        <a:lstStyle/>
        <a:p>
          <a:endParaRPr lang="pl-PL"/>
        </a:p>
      </dgm:t>
    </dgm:pt>
    <dgm:pt modelId="{A52493AC-0E3C-443D-B984-C2B03E0A62FD}">
      <dgm:prSet phldrT="[Tekst]"/>
      <dgm:spPr/>
      <dgm:t>
        <a:bodyPr/>
        <a:lstStyle/>
        <a:p>
          <a:pPr algn="l"/>
          <a:r>
            <a:rPr lang="pl-PL" b="1" i="0" dirty="0">
              <a:latin typeface="Times New Roman" pitchFamily="18" charset="0"/>
              <a:cs typeface="Times New Roman" pitchFamily="18" charset="0"/>
            </a:rPr>
            <a:t>Kwestionariusz ankiety KomPAN</a:t>
          </a:r>
          <a:endParaRPr lang="pl-PL" dirty="0">
            <a:latin typeface="Times New Roman" pitchFamily="18" charset="0"/>
            <a:cs typeface="Times New Roman" pitchFamily="18" charset="0"/>
          </a:endParaRPr>
        </a:p>
      </dgm:t>
    </dgm:pt>
    <dgm:pt modelId="{CFE15D98-C2AA-4BAA-8100-12490E6449F6}" type="parTrans" cxnId="{EE94120D-B6A6-4F00-B2AC-6251648D4005}">
      <dgm:prSet/>
      <dgm:spPr/>
      <dgm:t>
        <a:bodyPr/>
        <a:lstStyle/>
        <a:p>
          <a:endParaRPr lang="pl-PL"/>
        </a:p>
      </dgm:t>
    </dgm:pt>
    <dgm:pt modelId="{9BD0AA0C-CAAB-43D6-8159-657B22FD18B0}" type="sibTrans" cxnId="{EE94120D-B6A6-4F00-B2AC-6251648D4005}">
      <dgm:prSet/>
      <dgm:spPr/>
      <dgm:t>
        <a:bodyPr/>
        <a:lstStyle/>
        <a:p>
          <a:endParaRPr lang="pl-PL"/>
        </a:p>
      </dgm:t>
    </dgm:pt>
    <dgm:pt modelId="{8B33233A-A7FF-4AE0-B376-C1C919D9AA1F}">
      <dgm:prSet phldrT="[Tekst]" custT="1"/>
      <dgm:spPr/>
      <dgm:t>
        <a:bodyPr/>
        <a:lstStyle/>
        <a:p>
          <a:r>
            <a:rPr lang="pl-PL" sz="2400" dirty="0">
              <a:latin typeface="Times New Roman" pitchFamily="18" charset="0"/>
              <a:cs typeface="Times New Roman" pitchFamily="18" charset="0"/>
            </a:rPr>
            <a:t>Sondaż diagnostyczny</a:t>
          </a:r>
        </a:p>
      </dgm:t>
    </dgm:pt>
    <dgm:pt modelId="{3D041D50-A4D0-4A57-8C46-8F1AC42770A7}" type="sibTrans" cxnId="{B3CA788F-E0DB-4573-89B3-3DF355752BFC}">
      <dgm:prSet/>
      <dgm:spPr/>
      <dgm:t>
        <a:bodyPr/>
        <a:lstStyle/>
        <a:p>
          <a:endParaRPr lang="pl-PL"/>
        </a:p>
      </dgm:t>
    </dgm:pt>
    <dgm:pt modelId="{A7F361D9-30E0-456C-9860-F99A0238D106}" type="parTrans" cxnId="{B3CA788F-E0DB-4573-89B3-3DF355752BFC}">
      <dgm:prSet/>
      <dgm:spPr/>
      <dgm:t>
        <a:bodyPr/>
        <a:lstStyle/>
        <a:p>
          <a:endParaRPr lang="pl-PL"/>
        </a:p>
      </dgm:t>
    </dgm:pt>
    <dgm:pt modelId="{170F9E25-E826-45C4-814E-182C94374CBB}" type="pres">
      <dgm:prSet presAssocID="{8AAEFE67-0878-47B1-B2B7-B3446882CF04}" presName="Name0" presStyleCnt="0">
        <dgm:presLayoutVars>
          <dgm:dir/>
          <dgm:animLvl val="lvl"/>
          <dgm:resizeHandles val="exact"/>
        </dgm:presLayoutVars>
      </dgm:prSet>
      <dgm:spPr/>
      <dgm:t>
        <a:bodyPr/>
        <a:lstStyle/>
        <a:p>
          <a:endParaRPr lang="pl-PL"/>
        </a:p>
      </dgm:t>
    </dgm:pt>
    <dgm:pt modelId="{E3451534-673E-45CA-BB8B-B792C4D9850C}" type="pres">
      <dgm:prSet presAssocID="{9BB11296-42B7-414C-83C2-20432E77D6FE}" presName="composite" presStyleCnt="0"/>
      <dgm:spPr/>
    </dgm:pt>
    <dgm:pt modelId="{9829CD0F-B794-4238-BEA4-5DB6904EB05D}" type="pres">
      <dgm:prSet presAssocID="{9BB11296-42B7-414C-83C2-20432E77D6FE}" presName="parTx" presStyleLbl="alignNode1" presStyleIdx="0" presStyleCnt="3">
        <dgm:presLayoutVars>
          <dgm:chMax val="0"/>
          <dgm:chPref val="0"/>
          <dgm:bulletEnabled val="1"/>
        </dgm:presLayoutVars>
      </dgm:prSet>
      <dgm:spPr/>
      <dgm:t>
        <a:bodyPr/>
        <a:lstStyle/>
        <a:p>
          <a:endParaRPr lang="pl-PL"/>
        </a:p>
      </dgm:t>
    </dgm:pt>
    <dgm:pt modelId="{A0FCE392-40E4-4CB5-B7B0-F39801033B36}" type="pres">
      <dgm:prSet presAssocID="{9BB11296-42B7-414C-83C2-20432E77D6FE}" presName="desTx" presStyleLbl="alignAccFollowNode1" presStyleIdx="0" presStyleCnt="3">
        <dgm:presLayoutVars>
          <dgm:bulletEnabled val="1"/>
        </dgm:presLayoutVars>
      </dgm:prSet>
      <dgm:spPr/>
      <dgm:t>
        <a:bodyPr/>
        <a:lstStyle/>
        <a:p>
          <a:endParaRPr lang="pl-PL"/>
        </a:p>
      </dgm:t>
    </dgm:pt>
    <dgm:pt modelId="{97A789D2-43E5-4D2B-9935-C052D1DFE90D}" type="pres">
      <dgm:prSet presAssocID="{E78166F2-E343-471A-BAF3-7F5536B8E1B4}" presName="space" presStyleCnt="0"/>
      <dgm:spPr/>
    </dgm:pt>
    <dgm:pt modelId="{F6C75B3D-3ADE-4E92-9E82-A9346C81ED3C}" type="pres">
      <dgm:prSet presAssocID="{DC73BCB2-ABBF-4F19-BCCC-6AF9E4749EDA}" presName="composite" presStyleCnt="0"/>
      <dgm:spPr/>
    </dgm:pt>
    <dgm:pt modelId="{C81B5EED-4180-4AC4-86FC-1F1C6DAA09E0}" type="pres">
      <dgm:prSet presAssocID="{DC73BCB2-ABBF-4F19-BCCC-6AF9E4749EDA}" presName="parTx" presStyleLbl="alignNode1" presStyleIdx="1" presStyleCnt="3">
        <dgm:presLayoutVars>
          <dgm:chMax val="0"/>
          <dgm:chPref val="0"/>
          <dgm:bulletEnabled val="1"/>
        </dgm:presLayoutVars>
      </dgm:prSet>
      <dgm:spPr/>
      <dgm:t>
        <a:bodyPr/>
        <a:lstStyle/>
        <a:p>
          <a:endParaRPr lang="pl-PL"/>
        </a:p>
      </dgm:t>
    </dgm:pt>
    <dgm:pt modelId="{C9A3E665-6326-4131-96FE-D594DB077591}" type="pres">
      <dgm:prSet presAssocID="{DC73BCB2-ABBF-4F19-BCCC-6AF9E4749EDA}" presName="desTx" presStyleLbl="alignAccFollowNode1" presStyleIdx="1" presStyleCnt="3">
        <dgm:presLayoutVars>
          <dgm:bulletEnabled val="1"/>
        </dgm:presLayoutVars>
      </dgm:prSet>
      <dgm:spPr/>
      <dgm:t>
        <a:bodyPr/>
        <a:lstStyle/>
        <a:p>
          <a:endParaRPr lang="pl-PL"/>
        </a:p>
      </dgm:t>
    </dgm:pt>
    <dgm:pt modelId="{900E8E92-CA61-4AC5-8919-EE308A625F60}" type="pres">
      <dgm:prSet presAssocID="{2181BAB2-6171-40EF-9660-8B547E767003}" presName="space" presStyleCnt="0"/>
      <dgm:spPr/>
    </dgm:pt>
    <dgm:pt modelId="{83B505F7-A6F4-4157-82EE-887BCBABA288}" type="pres">
      <dgm:prSet presAssocID="{ED3EBD87-A02D-4BC8-B12F-B0879FC76D3D}" presName="composite" presStyleCnt="0"/>
      <dgm:spPr/>
    </dgm:pt>
    <dgm:pt modelId="{5217771D-B3B2-47F8-BF12-11BF016D081D}" type="pres">
      <dgm:prSet presAssocID="{ED3EBD87-A02D-4BC8-B12F-B0879FC76D3D}" presName="parTx" presStyleLbl="alignNode1" presStyleIdx="2" presStyleCnt="3">
        <dgm:presLayoutVars>
          <dgm:chMax val="0"/>
          <dgm:chPref val="0"/>
          <dgm:bulletEnabled val="1"/>
        </dgm:presLayoutVars>
      </dgm:prSet>
      <dgm:spPr/>
      <dgm:t>
        <a:bodyPr/>
        <a:lstStyle/>
        <a:p>
          <a:endParaRPr lang="pl-PL"/>
        </a:p>
      </dgm:t>
    </dgm:pt>
    <dgm:pt modelId="{9C95C6AE-ABC4-431A-84BE-DFAB9D0F1499}" type="pres">
      <dgm:prSet presAssocID="{ED3EBD87-A02D-4BC8-B12F-B0879FC76D3D}" presName="desTx" presStyleLbl="alignAccFollowNode1" presStyleIdx="2" presStyleCnt="3">
        <dgm:presLayoutVars>
          <dgm:bulletEnabled val="1"/>
        </dgm:presLayoutVars>
      </dgm:prSet>
      <dgm:spPr/>
      <dgm:t>
        <a:bodyPr/>
        <a:lstStyle/>
        <a:p>
          <a:endParaRPr lang="pl-PL"/>
        </a:p>
      </dgm:t>
    </dgm:pt>
  </dgm:ptLst>
  <dgm:cxnLst>
    <dgm:cxn modelId="{A4AD64B1-32A2-4CDF-8CD4-C4A21C71A1A4}" type="presOf" srcId="{9BB11296-42B7-414C-83C2-20432E77D6FE}" destId="{9829CD0F-B794-4238-BEA4-5DB6904EB05D}" srcOrd="0" destOrd="0" presId="urn:microsoft.com/office/officeart/2005/8/layout/hList1"/>
    <dgm:cxn modelId="{0D92F43C-D472-4143-B99F-B2F0CF71418B}" type="presOf" srcId="{A3048A9C-69E0-476A-94B0-B062F04A58F6}" destId="{C9A3E665-6326-4131-96FE-D594DB077591}" srcOrd="0" destOrd="0" presId="urn:microsoft.com/office/officeart/2005/8/layout/hList1"/>
    <dgm:cxn modelId="{B3CA788F-E0DB-4573-89B3-3DF355752BFC}" srcId="{9BB11296-42B7-414C-83C2-20432E77D6FE}" destId="{8B33233A-A7FF-4AE0-B376-C1C919D9AA1F}" srcOrd="0" destOrd="0" parTransId="{A7F361D9-30E0-456C-9860-F99A0238D106}" sibTransId="{3D041D50-A4D0-4A57-8C46-8F1AC42770A7}"/>
    <dgm:cxn modelId="{110BA0FB-37F4-4113-903F-7CA02060B7B3}" srcId="{8AAEFE67-0878-47B1-B2B7-B3446882CF04}" destId="{9BB11296-42B7-414C-83C2-20432E77D6FE}" srcOrd="0" destOrd="0" parTransId="{4652A963-62D2-44E7-B133-02CD6BA421BA}" sibTransId="{E78166F2-E343-471A-BAF3-7F5536B8E1B4}"/>
    <dgm:cxn modelId="{DD0EE902-D8D7-4FD0-B043-042B39A0EF3C}" type="presOf" srcId="{8B33233A-A7FF-4AE0-B376-C1C919D9AA1F}" destId="{A0FCE392-40E4-4CB5-B7B0-F39801033B36}" srcOrd="0" destOrd="0" presId="urn:microsoft.com/office/officeart/2005/8/layout/hList1"/>
    <dgm:cxn modelId="{4360E398-24C9-4475-A2BA-2099B1D1526C}" type="presOf" srcId="{DC73BCB2-ABBF-4F19-BCCC-6AF9E4749EDA}" destId="{C81B5EED-4180-4AC4-86FC-1F1C6DAA09E0}" srcOrd="0" destOrd="0" presId="urn:microsoft.com/office/officeart/2005/8/layout/hList1"/>
    <dgm:cxn modelId="{0AA1C067-9EFF-41E9-9590-CB990AC9FBE8}" type="presOf" srcId="{ED3EBD87-A02D-4BC8-B12F-B0879FC76D3D}" destId="{5217771D-B3B2-47F8-BF12-11BF016D081D}" srcOrd="0" destOrd="0" presId="urn:microsoft.com/office/officeart/2005/8/layout/hList1"/>
    <dgm:cxn modelId="{B02E754B-8E7F-4F4A-B725-3166EF3FCB0B}" type="presOf" srcId="{8AAEFE67-0878-47B1-B2B7-B3446882CF04}" destId="{170F9E25-E826-45C4-814E-182C94374CBB}" srcOrd="0" destOrd="0" presId="urn:microsoft.com/office/officeart/2005/8/layout/hList1"/>
    <dgm:cxn modelId="{43D219A9-61F1-417D-BD63-E1B01EC9A07D}" srcId="{DC73BCB2-ABBF-4F19-BCCC-6AF9E4749EDA}" destId="{A3048A9C-69E0-476A-94B0-B062F04A58F6}" srcOrd="0" destOrd="0" parTransId="{9CB3F72D-277E-457E-8744-8B5CE5D71D98}" sibTransId="{0D363E0F-1EA4-449E-AD89-20281D0519F4}"/>
    <dgm:cxn modelId="{8E044505-0960-4AA9-B7A3-CBD4EA88C742}" type="presOf" srcId="{A52493AC-0E3C-443D-B984-C2B03E0A62FD}" destId="{9C95C6AE-ABC4-431A-84BE-DFAB9D0F1499}" srcOrd="0" destOrd="0" presId="urn:microsoft.com/office/officeart/2005/8/layout/hList1"/>
    <dgm:cxn modelId="{11356E35-C62F-4AC6-A0B5-6F9CD32B0BE1}" srcId="{8AAEFE67-0878-47B1-B2B7-B3446882CF04}" destId="{DC73BCB2-ABBF-4F19-BCCC-6AF9E4749EDA}" srcOrd="1" destOrd="0" parTransId="{4A298D59-6031-4D0B-9318-64292AF7E924}" sibTransId="{2181BAB2-6171-40EF-9660-8B547E767003}"/>
    <dgm:cxn modelId="{EE94120D-B6A6-4F00-B2AC-6251648D4005}" srcId="{ED3EBD87-A02D-4BC8-B12F-B0879FC76D3D}" destId="{A52493AC-0E3C-443D-B984-C2B03E0A62FD}" srcOrd="0" destOrd="0" parTransId="{CFE15D98-C2AA-4BAA-8100-12490E6449F6}" sibTransId="{9BD0AA0C-CAAB-43D6-8159-657B22FD18B0}"/>
    <dgm:cxn modelId="{5FC5C20F-F878-4704-9DB3-344F39D0FE4B}" srcId="{8AAEFE67-0878-47B1-B2B7-B3446882CF04}" destId="{ED3EBD87-A02D-4BC8-B12F-B0879FC76D3D}" srcOrd="2" destOrd="0" parTransId="{FF044665-4A89-43F7-8BD9-712017E98480}" sibTransId="{1D893908-B0F6-486A-94B5-2BBB14F803A1}"/>
    <dgm:cxn modelId="{52BDBB9B-5F56-4618-9804-57ED19C8BCE7}" type="presParOf" srcId="{170F9E25-E826-45C4-814E-182C94374CBB}" destId="{E3451534-673E-45CA-BB8B-B792C4D9850C}" srcOrd="0" destOrd="0" presId="urn:microsoft.com/office/officeart/2005/8/layout/hList1"/>
    <dgm:cxn modelId="{23F91328-CEC1-44B5-9EE3-072B12EF4F78}" type="presParOf" srcId="{E3451534-673E-45CA-BB8B-B792C4D9850C}" destId="{9829CD0F-B794-4238-BEA4-5DB6904EB05D}" srcOrd="0" destOrd="0" presId="urn:microsoft.com/office/officeart/2005/8/layout/hList1"/>
    <dgm:cxn modelId="{5214101E-D115-4A45-A5F5-B81FA0B1B6E9}" type="presParOf" srcId="{E3451534-673E-45CA-BB8B-B792C4D9850C}" destId="{A0FCE392-40E4-4CB5-B7B0-F39801033B36}" srcOrd="1" destOrd="0" presId="urn:microsoft.com/office/officeart/2005/8/layout/hList1"/>
    <dgm:cxn modelId="{756E6A46-0F3F-461A-BD7B-239299EB38A1}" type="presParOf" srcId="{170F9E25-E826-45C4-814E-182C94374CBB}" destId="{97A789D2-43E5-4D2B-9935-C052D1DFE90D}" srcOrd="1" destOrd="0" presId="urn:microsoft.com/office/officeart/2005/8/layout/hList1"/>
    <dgm:cxn modelId="{CCC3A58E-79EA-4D41-B95A-1E194CA59969}" type="presParOf" srcId="{170F9E25-E826-45C4-814E-182C94374CBB}" destId="{F6C75B3D-3ADE-4E92-9E82-A9346C81ED3C}" srcOrd="2" destOrd="0" presId="urn:microsoft.com/office/officeart/2005/8/layout/hList1"/>
    <dgm:cxn modelId="{5C140A37-7EE4-415F-A8AB-B95723907298}" type="presParOf" srcId="{F6C75B3D-3ADE-4E92-9E82-A9346C81ED3C}" destId="{C81B5EED-4180-4AC4-86FC-1F1C6DAA09E0}" srcOrd="0" destOrd="0" presId="urn:microsoft.com/office/officeart/2005/8/layout/hList1"/>
    <dgm:cxn modelId="{46BE7929-1CE3-41EA-A330-304FAC1D70D7}" type="presParOf" srcId="{F6C75B3D-3ADE-4E92-9E82-A9346C81ED3C}" destId="{C9A3E665-6326-4131-96FE-D594DB077591}" srcOrd="1" destOrd="0" presId="urn:microsoft.com/office/officeart/2005/8/layout/hList1"/>
    <dgm:cxn modelId="{323AC72C-5EA8-4F06-AD27-A99DD6AB0FA4}" type="presParOf" srcId="{170F9E25-E826-45C4-814E-182C94374CBB}" destId="{900E8E92-CA61-4AC5-8919-EE308A625F60}" srcOrd="3" destOrd="0" presId="urn:microsoft.com/office/officeart/2005/8/layout/hList1"/>
    <dgm:cxn modelId="{FACD2597-D1A8-47E0-81C2-9933D13C2AEE}" type="presParOf" srcId="{170F9E25-E826-45C4-814E-182C94374CBB}" destId="{83B505F7-A6F4-4157-82EE-887BCBABA288}" srcOrd="4" destOrd="0" presId="urn:microsoft.com/office/officeart/2005/8/layout/hList1"/>
    <dgm:cxn modelId="{99C5B86C-3605-470F-9F03-B00D9E8FE9C1}" type="presParOf" srcId="{83B505F7-A6F4-4157-82EE-887BCBABA288}" destId="{5217771D-B3B2-47F8-BF12-11BF016D081D}" srcOrd="0" destOrd="0" presId="urn:microsoft.com/office/officeart/2005/8/layout/hList1"/>
    <dgm:cxn modelId="{77733822-F00D-48E0-9075-3747A9ECE4F1}" type="presParOf" srcId="{83B505F7-A6F4-4157-82EE-887BCBABA288}" destId="{9C95C6AE-ABC4-431A-84BE-DFAB9D0F1499}"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2286C6-BA58-4280-9E72-6AEE62414C60}">
      <dsp:nvSpPr>
        <dsp:cNvPr id="0" name=""/>
        <dsp:cNvSpPr/>
      </dsp:nvSpPr>
      <dsp:spPr>
        <a:xfrm>
          <a:off x="3715912" y="880460"/>
          <a:ext cx="1179557" cy="1179557"/>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2A08D572-590C-48DC-8311-DE93C1A140EC}">
      <dsp:nvSpPr>
        <dsp:cNvPr id="0" name=""/>
        <dsp:cNvSpPr/>
      </dsp:nvSpPr>
      <dsp:spPr>
        <a:xfrm>
          <a:off x="3568467" y="0"/>
          <a:ext cx="1474446" cy="80320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533400" rtl="0">
            <a:lnSpc>
              <a:spcPct val="90000"/>
            </a:lnSpc>
            <a:spcBef>
              <a:spcPct val="0"/>
            </a:spcBef>
            <a:spcAft>
              <a:spcPct val="35000"/>
            </a:spcAft>
          </a:pPr>
          <a:endParaRPr lang="pl-PL" sz="1200" kern="1200" dirty="0"/>
        </a:p>
      </dsp:txBody>
      <dsp:txXfrm>
        <a:off x="3568467" y="0"/>
        <a:ext cx="1474446" cy="803200"/>
      </dsp:txXfrm>
    </dsp:sp>
    <dsp:sp modelId="{A0BB5F76-3C93-4B7C-AB97-AF25F26EE8BB}">
      <dsp:nvSpPr>
        <dsp:cNvPr id="0" name=""/>
        <dsp:cNvSpPr/>
      </dsp:nvSpPr>
      <dsp:spPr>
        <a:xfrm>
          <a:off x="4098776" y="1101532"/>
          <a:ext cx="1179557" cy="1179557"/>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040DFDC4-BAC7-4015-89C6-FAB31BC564C7}">
      <dsp:nvSpPr>
        <dsp:cNvPr id="0" name=""/>
        <dsp:cNvSpPr/>
      </dsp:nvSpPr>
      <dsp:spPr>
        <a:xfrm>
          <a:off x="5365817" y="764952"/>
          <a:ext cx="1397283" cy="87969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533400" rtl="0">
            <a:lnSpc>
              <a:spcPct val="90000"/>
            </a:lnSpc>
            <a:spcBef>
              <a:spcPct val="0"/>
            </a:spcBef>
            <a:spcAft>
              <a:spcPct val="35000"/>
            </a:spcAft>
          </a:pPr>
          <a:r>
            <a:rPr lang="pl-PL" sz="1200" kern="1200" dirty="0"/>
            <a:t>-status społeczny</a:t>
          </a:r>
        </a:p>
      </dsp:txBody>
      <dsp:txXfrm>
        <a:off x="5365817" y="764952"/>
        <a:ext cx="1397283" cy="879695"/>
      </dsp:txXfrm>
    </dsp:sp>
    <dsp:sp modelId="{2323E185-D16B-4D00-A5AE-60BCCA6CF885}">
      <dsp:nvSpPr>
        <dsp:cNvPr id="0" name=""/>
        <dsp:cNvSpPr/>
      </dsp:nvSpPr>
      <dsp:spPr>
        <a:xfrm>
          <a:off x="4098776" y="1543674"/>
          <a:ext cx="1179557" cy="1179557"/>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868D4EFF-D246-4392-B1C8-3EA77D77C418}">
      <dsp:nvSpPr>
        <dsp:cNvPr id="0" name=""/>
        <dsp:cNvSpPr/>
      </dsp:nvSpPr>
      <dsp:spPr>
        <a:xfrm>
          <a:off x="5365817" y="2076846"/>
          <a:ext cx="1397283" cy="98296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533400" rtl="0">
            <a:lnSpc>
              <a:spcPct val="90000"/>
            </a:lnSpc>
            <a:spcBef>
              <a:spcPct val="0"/>
            </a:spcBef>
            <a:spcAft>
              <a:spcPct val="35000"/>
            </a:spcAft>
          </a:pPr>
          <a:r>
            <a:rPr lang="pl-PL" sz="1200" kern="1200" dirty="0"/>
            <a:t>-wiedza</a:t>
          </a:r>
        </a:p>
      </dsp:txBody>
      <dsp:txXfrm>
        <a:off x="5365817" y="2076846"/>
        <a:ext cx="1397283" cy="982964"/>
      </dsp:txXfrm>
    </dsp:sp>
    <dsp:sp modelId="{73E7930D-F8C4-45C8-BC4B-B3C6E259F763}">
      <dsp:nvSpPr>
        <dsp:cNvPr id="0" name=""/>
        <dsp:cNvSpPr/>
      </dsp:nvSpPr>
      <dsp:spPr>
        <a:xfrm>
          <a:off x="3715912" y="1765128"/>
          <a:ext cx="1179557" cy="1179557"/>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D4550403-BCDE-4F34-8E15-3BC96AFEC030}">
      <dsp:nvSpPr>
        <dsp:cNvPr id="0" name=""/>
        <dsp:cNvSpPr/>
      </dsp:nvSpPr>
      <dsp:spPr>
        <a:xfrm>
          <a:off x="3568467" y="3021563"/>
          <a:ext cx="1474446" cy="80320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533400" rtl="0">
            <a:lnSpc>
              <a:spcPct val="90000"/>
            </a:lnSpc>
            <a:spcBef>
              <a:spcPct val="0"/>
            </a:spcBef>
            <a:spcAft>
              <a:spcPct val="35000"/>
            </a:spcAft>
          </a:pPr>
          <a:r>
            <a:rPr lang="pl-PL" sz="1200" kern="1200" dirty="0"/>
            <a:t>-bycie przykładem/wzorcem dla innych</a:t>
          </a:r>
        </a:p>
      </dsp:txBody>
      <dsp:txXfrm>
        <a:off x="3568467" y="3021563"/>
        <a:ext cx="1474446" cy="803200"/>
      </dsp:txXfrm>
    </dsp:sp>
    <dsp:sp modelId="{90CE9B1A-79BF-49DF-AED1-F3C3055BDAF1}">
      <dsp:nvSpPr>
        <dsp:cNvPr id="0" name=""/>
        <dsp:cNvSpPr/>
      </dsp:nvSpPr>
      <dsp:spPr>
        <a:xfrm>
          <a:off x="3333047" y="1543674"/>
          <a:ext cx="1179557" cy="1179557"/>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CC2FFF83-EE78-46B4-A883-7A22A6A6DD53}">
      <dsp:nvSpPr>
        <dsp:cNvPr id="0" name=""/>
        <dsp:cNvSpPr/>
      </dsp:nvSpPr>
      <dsp:spPr>
        <a:xfrm>
          <a:off x="1848279" y="2076846"/>
          <a:ext cx="1397283" cy="98296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533400" rtl="0">
            <a:lnSpc>
              <a:spcPct val="90000"/>
            </a:lnSpc>
            <a:spcBef>
              <a:spcPct val="0"/>
            </a:spcBef>
            <a:spcAft>
              <a:spcPct val="35000"/>
            </a:spcAft>
          </a:pPr>
          <a:r>
            <a:rPr lang="pl-PL" sz="1200" kern="1200" dirty="0"/>
            <a:t>-podejmowanie świadomych samodzielnych działań</a:t>
          </a:r>
        </a:p>
      </dsp:txBody>
      <dsp:txXfrm>
        <a:off x="1848279" y="2076846"/>
        <a:ext cx="1397283" cy="982964"/>
      </dsp:txXfrm>
    </dsp:sp>
    <dsp:sp modelId="{89C1DC84-6733-4B75-9BB2-AD54493D112A}">
      <dsp:nvSpPr>
        <dsp:cNvPr id="0" name=""/>
        <dsp:cNvSpPr/>
      </dsp:nvSpPr>
      <dsp:spPr>
        <a:xfrm>
          <a:off x="3333047" y="1101532"/>
          <a:ext cx="1179557" cy="1179557"/>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A1CB636B-E932-4842-9F49-0A5854F36E18}">
      <dsp:nvSpPr>
        <dsp:cNvPr id="0" name=""/>
        <dsp:cNvSpPr/>
      </dsp:nvSpPr>
      <dsp:spPr>
        <a:xfrm>
          <a:off x="653693" y="835008"/>
          <a:ext cx="2872047" cy="792053"/>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444500" rtl="0">
            <a:lnSpc>
              <a:spcPct val="90000"/>
            </a:lnSpc>
            <a:spcBef>
              <a:spcPct val="0"/>
            </a:spcBef>
            <a:spcAft>
              <a:spcPct val="35000"/>
            </a:spcAft>
          </a:pPr>
          <a:r>
            <a:rPr lang="pl-PL" sz="1000" kern="1200" dirty="0"/>
            <a:t>-</a:t>
          </a:r>
          <a:r>
            <a:rPr lang="pl-PL" sz="1200" kern="1200" dirty="0"/>
            <a:t>stosunek do drugiego człowieka i do samego siebie</a:t>
          </a:r>
        </a:p>
      </dsp:txBody>
      <dsp:txXfrm>
        <a:off x="653693" y="835008"/>
        <a:ext cx="2872047" cy="7920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259B5-0C7C-4B92-96E2-F167F206DFC5}">
      <dsp:nvSpPr>
        <dsp:cNvPr id="0" name=""/>
        <dsp:cNvSpPr/>
      </dsp:nvSpPr>
      <dsp:spPr>
        <a:xfrm>
          <a:off x="3609" y="1232651"/>
          <a:ext cx="1711609" cy="141172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A2D2610-1C5A-41E0-B4DC-C6A8A3540EB2}">
      <dsp:nvSpPr>
        <dsp:cNvPr id="0" name=""/>
        <dsp:cNvSpPr/>
      </dsp:nvSpPr>
      <dsp:spPr>
        <a:xfrm>
          <a:off x="802026" y="1636181"/>
          <a:ext cx="2427562" cy="2427562"/>
        </a:xfrm>
        <a:prstGeom prst="leftCircularArrow">
          <a:avLst>
            <a:gd name="adj1" fmla="val 3011"/>
            <a:gd name="adj2" fmla="val 369359"/>
            <a:gd name="adj3" fmla="val 1879352"/>
            <a:gd name="adj4" fmla="val 8758972"/>
            <a:gd name="adj5" fmla="val 3513"/>
          </a:avLst>
        </a:prstGeom>
        <a:gradFill rotWithShape="0">
          <a:gsLst>
            <a:gs pos="0">
              <a:schemeClr val="accent1">
                <a:tint val="60000"/>
                <a:hueOff val="0"/>
                <a:satOff val="0"/>
                <a:lumOff val="0"/>
                <a:alphaOff val="0"/>
                <a:tint val="1000"/>
                <a:satMod val="255000"/>
              </a:schemeClr>
            </a:gs>
            <a:gs pos="55000">
              <a:schemeClr val="accent1">
                <a:tint val="60000"/>
                <a:hueOff val="0"/>
                <a:satOff val="0"/>
                <a:lumOff val="0"/>
                <a:alphaOff val="0"/>
                <a:tint val="12000"/>
                <a:satMod val="255000"/>
              </a:schemeClr>
            </a:gs>
            <a:gs pos="100000">
              <a:schemeClr val="accent1">
                <a:tint val="60000"/>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sp>
    <dsp:sp modelId="{CC97DE9B-968B-4422-9FD2-D6ABC83F4E71}">
      <dsp:nvSpPr>
        <dsp:cNvPr id="0" name=""/>
        <dsp:cNvSpPr/>
      </dsp:nvSpPr>
      <dsp:spPr>
        <a:xfrm>
          <a:off x="0" y="1931044"/>
          <a:ext cx="2150771" cy="1553650"/>
        </a:xfrm>
        <a:prstGeom prst="roundRect">
          <a:avLst>
            <a:gd name="adj" fmla="val 10000"/>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8575" tIns="19050" rIns="28575" bIns="19050" numCol="1" spcCol="1270" anchor="ctr" anchorCtr="0">
          <a:noAutofit/>
        </a:bodyPr>
        <a:lstStyle/>
        <a:p>
          <a:pPr lvl="0" algn="ctr" defTabSz="666750" rtl="0">
            <a:lnSpc>
              <a:spcPct val="90000"/>
            </a:lnSpc>
            <a:spcBef>
              <a:spcPct val="0"/>
            </a:spcBef>
            <a:spcAft>
              <a:spcPct val="35000"/>
            </a:spcAft>
          </a:pPr>
          <a:r>
            <a:rPr lang="pl-PL" sz="1500" kern="1200" dirty="0"/>
            <a:t>empatia, zrozumienie sytuacji zdrowotnej, dostrzeganie i respektowanie potrzeb</a:t>
          </a:r>
        </a:p>
      </dsp:txBody>
      <dsp:txXfrm>
        <a:off x="45505" y="1976549"/>
        <a:ext cx="2059761" cy="1462640"/>
      </dsp:txXfrm>
    </dsp:sp>
    <dsp:sp modelId="{E2DB4197-C339-44C7-BF8E-8AB9A5A6AE95}">
      <dsp:nvSpPr>
        <dsp:cNvPr id="0" name=""/>
        <dsp:cNvSpPr/>
      </dsp:nvSpPr>
      <dsp:spPr>
        <a:xfrm>
          <a:off x="2557734" y="1618213"/>
          <a:ext cx="1711609" cy="141172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095E4A16-F5F8-429B-BA9A-4A611717D7D8}">
      <dsp:nvSpPr>
        <dsp:cNvPr id="0" name=""/>
        <dsp:cNvSpPr/>
      </dsp:nvSpPr>
      <dsp:spPr>
        <a:xfrm>
          <a:off x="2999860" y="103528"/>
          <a:ext cx="3096460" cy="3096460"/>
        </a:xfrm>
        <a:prstGeom prst="circularArrow">
          <a:avLst>
            <a:gd name="adj1" fmla="val 2361"/>
            <a:gd name="adj2" fmla="val 285213"/>
            <a:gd name="adj3" fmla="val 19774520"/>
            <a:gd name="adj4" fmla="val 12810754"/>
            <a:gd name="adj5" fmla="val 2754"/>
          </a:avLst>
        </a:prstGeom>
        <a:gradFill rotWithShape="0">
          <a:gsLst>
            <a:gs pos="0">
              <a:schemeClr val="accent1">
                <a:tint val="60000"/>
                <a:hueOff val="0"/>
                <a:satOff val="0"/>
                <a:lumOff val="0"/>
                <a:alphaOff val="0"/>
                <a:tint val="1000"/>
                <a:satMod val="255000"/>
              </a:schemeClr>
            </a:gs>
            <a:gs pos="55000">
              <a:schemeClr val="accent1">
                <a:tint val="60000"/>
                <a:hueOff val="0"/>
                <a:satOff val="0"/>
                <a:lumOff val="0"/>
                <a:alphaOff val="0"/>
                <a:tint val="12000"/>
                <a:satMod val="255000"/>
              </a:schemeClr>
            </a:gs>
            <a:gs pos="100000">
              <a:schemeClr val="accent1">
                <a:tint val="60000"/>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sp>
    <dsp:sp modelId="{2FADB03F-E625-43A0-A021-08E288253D32}">
      <dsp:nvSpPr>
        <dsp:cNvPr id="0" name=""/>
        <dsp:cNvSpPr/>
      </dsp:nvSpPr>
      <dsp:spPr>
        <a:xfrm>
          <a:off x="2295034" y="840677"/>
          <a:ext cx="2056457" cy="1198641"/>
        </a:xfrm>
        <a:prstGeom prst="roundRect">
          <a:avLst>
            <a:gd name="adj" fmla="val 10000"/>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8575" tIns="19050" rIns="28575" bIns="19050" numCol="1" spcCol="1270" anchor="ctr" anchorCtr="0">
          <a:noAutofit/>
        </a:bodyPr>
        <a:lstStyle/>
        <a:p>
          <a:pPr lvl="0" algn="ctr" defTabSz="666750" rtl="0">
            <a:lnSpc>
              <a:spcPct val="90000"/>
            </a:lnSpc>
            <a:spcBef>
              <a:spcPct val="0"/>
            </a:spcBef>
            <a:spcAft>
              <a:spcPct val="35000"/>
            </a:spcAft>
          </a:pPr>
          <a:r>
            <a:rPr lang="pl-PL" sz="1500" kern="1200" dirty="0"/>
            <a:t>komunikowanie się werbalne i niewerbalne, wzbudzanie zaufania </a:t>
          </a:r>
        </a:p>
      </dsp:txBody>
      <dsp:txXfrm>
        <a:off x="2330141" y="875784"/>
        <a:ext cx="1986243" cy="1128427"/>
      </dsp:txXfrm>
    </dsp:sp>
    <dsp:sp modelId="{BE48210D-783C-46B9-A21B-44F8826B36B4}">
      <dsp:nvSpPr>
        <dsp:cNvPr id="0" name=""/>
        <dsp:cNvSpPr/>
      </dsp:nvSpPr>
      <dsp:spPr>
        <a:xfrm>
          <a:off x="5196987" y="1317878"/>
          <a:ext cx="1711609" cy="141172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642DEAE-DAC1-44D3-B578-A80C684BC44D}">
      <dsp:nvSpPr>
        <dsp:cNvPr id="0" name=""/>
        <dsp:cNvSpPr/>
      </dsp:nvSpPr>
      <dsp:spPr>
        <a:xfrm>
          <a:off x="6084294" y="1327678"/>
          <a:ext cx="2724360" cy="2724360"/>
        </a:xfrm>
        <a:prstGeom prst="leftCircularArrow">
          <a:avLst>
            <a:gd name="adj1" fmla="val 2683"/>
            <a:gd name="adj2" fmla="val 326602"/>
            <a:gd name="adj3" fmla="val 2063306"/>
            <a:gd name="adj4" fmla="val 8985682"/>
            <a:gd name="adj5" fmla="val 3131"/>
          </a:avLst>
        </a:prstGeom>
        <a:gradFill rotWithShape="0">
          <a:gsLst>
            <a:gs pos="0">
              <a:schemeClr val="accent1">
                <a:tint val="60000"/>
                <a:hueOff val="0"/>
                <a:satOff val="0"/>
                <a:lumOff val="0"/>
                <a:alphaOff val="0"/>
                <a:tint val="1000"/>
                <a:satMod val="255000"/>
              </a:schemeClr>
            </a:gs>
            <a:gs pos="55000">
              <a:schemeClr val="accent1">
                <a:tint val="60000"/>
                <a:hueOff val="0"/>
                <a:satOff val="0"/>
                <a:lumOff val="0"/>
                <a:alphaOff val="0"/>
                <a:tint val="12000"/>
                <a:satMod val="255000"/>
              </a:schemeClr>
            </a:gs>
            <a:gs pos="100000">
              <a:schemeClr val="accent1">
                <a:tint val="60000"/>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sp>
    <dsp:sp modelId="{0FF0C0EA-DD0D-414D-9813-226524170236}">
      <dsp:nvSpPr>
        <dsp:cNvPr id="0" name=""/>
        <dsp:cNvSpPr/>
      </dsp:nvSpPr>
      <dsp:spPr>
        <a:xfrm>
          <a:off x="5085618" y="2123226"/>
          <a:ext cx="2504884" cy="1212744"/>
        </a:xfrm>
        <a:prstGeom prst="roundRect">
          <a:avLst>
            <a:gd name="adj" fmla="val 10000"/>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8575" tIns="19050" rIns="28575" bIns="19050" numCol="1" spcCol="1270" anchor="ctr" anchorCtr="0">
          <a:noAutofit/>
        </a:bodyPr>
        <a:lstStyle/>
        <a:p>
          <a:pPr lvl="0" algn="ctr" defTabSz="666750" rtl="0">
            <a:lnSpc>
              <a:spcPct val="90000"/>
            </a:lnSpc>
            <a:spcBef>
              <a:spcPct val="0"/>
            </a:spcBef>
            <a:spcAft>
              <a:spcPct val="35000"/>
            </a:spcAft>
          </a:pPr>
          <a:r>
            <a:rPr lang="pl-PL" sz="1500" kern="1200" dirty="0"/>
            <a:t>zdolność do refleksji, umiejętność zastosowania wiedzy, autorefleksja</a:t>
          </a:r>
        </a:p>
      </dsp:txBody>
      <dsp:txXfrm>
        <a:off x="5121138" y="2158746"/>
        <a:ext cx="2433844" cy="1141704"/>
      </dsp:txXfrm>
    </dsp:sp>
    <dsp:sp modelId="{EFB191FC-1B97-4406-A177-1828F0AEF24F}">
      <dsp:nvSpPr>
        <dsp:cNvPr id="0" name=""/>
        <dsp:cNvSpPr/>
      </dsp:nvSpPr>
      <dsp:spPr>
        <a:xfrm>
          <a:off x="8084234" y="1596552"/>
          <a:ext cx="1711609" cy="141172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5D66E461-71A6-4C0D-AA38-9CF887C7C763}">
      <dsp:nvSpPr>
        <dsp:cNvPr id="0" name=""/>
        <dsp:cNvSpPr/>
      </dsp:nvSpPr>
      <dsp:spPr>
        <a:xfrm>
          <a:off x="7938626" y="1040554"/>
          <a:ext cx="2573363" cy="1111995"/>
        </a:xfrm>
        <a:prstGeom prst="roundRect">
          <a:avLst>
            <a:gd name="adj" fmla="val 10000"/>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8575" tIns="19050" rIns="28575" bIns="19050" numCol="1" spcCol="1270" anchor="ctr" anchorCtr="0">
          <a:noAutofit/>
        </a:bodyPr>
        <a:lstStyle/>
        <a:p>
          <a:pPr lvl="0" algn="ctr" defTabSz="666750" rtl="0">
            <a:lnSpc>
              <a:spcPct val="90000"/>
            </a:lnSpc>
            <a:spcBef>
              <a:spcPct val="0"/>
            </a:spcBef>
            <a:spcAft>
              <a:spcPct val="35000"/>
            </a:spcAft>
          </a:pPr>
          <a:r>
            <a:rPr lang="pl-PL" sz="1500" kern="1200" dirty="0"/>
            <a:t>oscylowanie między wiedzą a niewiedzą, dostrzeganie dwoistości zdarzeń</a:t>
          </a:r>
        </a:p>
      </dsp:txBody>
      <dsp:txXfrm>
        <a:off x="7971195" y="1073123"/>
        <a:ext cx="2508225" cy="10468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B9BAD8-98F4-4005-A0EF-7D4658EDF623}">
      <dsp:nvSpPr>
        <dsp:cNvPr id="0" name=""/>
        <dsp:cNvSpPr/>
      </dsp:nvSpPr>
      <dsp:spPr>
        <a:xfrm>
          <a:off x="0" y="0"/>
          <a:ext cx="3700463" cy="3700463"/>
        </a:xfrm>
        <a:prstGeom prst="pie">
          <a:avLst>
            <a:gd name="adj1" fmla="val 5400000"/>
            <a:gd name="adj2" fmla="val 16200000"/>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E1167444-84B7-4435-94CE-99D3EC86B24F}">
      <dsp:nvSpPr>
        <dsp:cNvPr id="0" name=""/>
        <dsp:cNvSpPr/>
      </dsp:nvSpPr>
      <dsp:spPr>
        <a:xfrm>
          <a:off x="1850231" y="0"/>
          <a:ext cx="8614568" cy="3700463"/>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pl-PL" sz="2400" b="1" kern="1200" dirty="0"/>
            <a:t>Nauczyciel</a:t>
          </a:r>
          <a:r>
            <a:rPr lang="pl-PL" sz="2400" kern="1200" dirty="0"/>
            <a:t> </a:t>
          </a:r>
          <a:r>
            <a:rPr lang="pl-PL" sz="2400" kern="1200" dirty="0">
              <a:sym typeface="Wingdings"/>
            </a:rPr>
            <a:t></a:t>
          </a:r>
          <a:r>
            <a:rPr lang="pl-PL" sz="2400" kern="1200" dirty="0"/>
            <a:t> osoba kształtująca wiedzę odbiorców, dająca konkretne wskazówki.</a:t>
          </a:r>
        </a:p>
      </dsp:txBody>
      <dsp:txXfrm>
        <a:off x="1850231" y="0"/>
        <a:ext cx="8614568" cy="1110141"/>
      </dsp:txXfrm>
    </dsp:sp>
    <dsp:sp modelId="{E901EBE0-2B6E-4E2D-B43E-A0397A01129E}">
      <dsp:nvSpPr>
        <dsp:cNvPr id="0" name=""/>
        <dsp:cNvSpPr/>
      </dsp:nvSpPr>
      <dsp:spPr>
        <a:xfrm>
          <a:off x="647582" y="1110141"/>
          <a:ext cx="2405298" cy="2405298"/>
        </a:xfrm>
        <a:prstGeom prst="pie">
          <a:avLst>
            <a:gd name="adj1" fmla="val 5400000"/>
            <a:gd name="adj2" fmla="val 16200000"/>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B65F2C5D-A6EB-4948-9668-C967CF1BAA56}">
      <dsp:nvSpPr>
        <dsp:cNvPr id="0" name=""/>
        <dsp:cNvSpPr/>
      </dsp:nvSpPr>
      <dsp:spPr>
        <a:xfrm>
          <a:off x="1850231" y="1110141"/>
          <a:ext cx="8614568" cy="2405298"/>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pl-PL" sz="2400" b="1" kern="1200" dirty="0"/>
            <a:t>Trener </a:t>
          </a:r>
          <a:r>
            <a:rPr lang="pl-PL" sz="2400" kern="1200" dirty="0">
              <a:sym typeface="Wingdings"/>
            </a:rPr>
            <a:t></a:t>
          </a:r>
          <a:r>
            <a:rPr lang="pl-PL" sz="2400" kern="1200" dirty="0"/>
            <a:t> pomagający w nabywaniu określonych umiejętności. </a:t>
          </a:r>
        </a:p>
      </dsp:txBody>
      <dsp:txXfrm>
        <a:off x="1850231" y="1110141"/>
        <a:ext cx="8614568" cy="1110137"/>
      </dsp:txXfrm>
    </dsp:sp>
    <dsp:sp modelId="{484E3C33-AB36-472F-94BB-538AF0D369F0}">
      <dsp:nvSpPr>
        <dsp:cNvPr id="0" name=""/>
        <dsp:cNvSpPr/>
      </dsp:nvSpPr>
      <dsp:spPr>
        <a:xfrm>
          <a:off x="1295162" y="2220278"/>
          <a:ext cx="1110137" cy="1110137"/>
        </a:xfrm>
        <a:prstGeom prst="pie">
          <a:avLst>
            <a:gd name="adj1" fmla="val 5400000"/>
            <a:gd name="adj2" fmla="val 16200000"/>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97C9CD76-A2D1-4461-84DF-7B5A80724911}">
      <dsp:nvSpPr>
        <dsp:cNvPr id="0" name=""/>
        <dsp:cNvSpPr/>
      </dsp:nvSpPr>
      <dsp:spPr>
        <a:xfrm>
          <a:off x="1850231" y="2220278"/>
          <a:ext cx="8614568" cy="1110137"/>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pl-PL" sz="2400" b="1" kern="1200" dirty="0"/>
            <a:t>Partner</a:t>
          </a:r>
          <a:r>
            <a:rPr lang="pl-PL" sz="2400" kern="1200" dirty="0"/>
            <a:t> </a:t>
          </a:r>
          <a:r>
            <a:rPr lang="pl-PL" sz="2400" kern="1200" dirty="0">
              <a:sym typeface="Wingdings"/>
            </a:rPr>
            <a:t></a:t>
          </a:r>
          <a:r>
            <a:rPr lang="pl-PL" sz="2400" kern="1200" dirty="0"/>
            <a:t> osoba odpowiedzialna za wspomaganie i koordynację edukacji zdrowotnej.</a:t>
          </a:r>
        </a:p>
      </dsp:txBody>
      <dsp:txXfrm>
        <a:off x="1850231" y="2220278"/>
        <a:ext cx="8614568" cy="11101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36558D-23FD-427A-9C6E-C30DEE5E407E}">
      <dsp:nvSpPr>
        <dsp:cNvPr id="0" name=""/>
        <dsp:cNvSpPr/>
      </dsp:nvSpPr>
      <dsp:spPr>
        <a:xfrm>
          <a:off x="0" y="50046"/>
          <a:ext cx="11252200" cy="708581"/>
        </a:xfrm>
        <a:prstGeom prst="roundRect">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pl-PL" sz="1900" b="1" i="1" kern="1200" dirty="0"/>
            <a:t>Dokument EPHO- </a:t>
          </a:r>
          <a:r>
            <a:rPr lang="pl-PL" sz="1900" kern="1200" dirty="0"/>
            <a:t>10 podstawowych funkcji zdrowia publicznego według WHO.</a:t>
          </a:r>
          <a:endParaRPr lang="pl-PL" sz="1900" i="1" kern="1200" dirty="0"/>
        </a:p>
      </dsp:txBody>
      <dsp:txXfrm>
        <a:off x="34590" y="84636"/>
        <a:ext cx="11183020" cy="639401"/>
      </dsp:txXfrm>
    </dsp:sp>
    <dsp:sp modelId="{69BD5824-5ED5-4360-BA7D-C7E5B08C13F7}">
      <dsp:nvSpPr>
        <dsp:cNvPr id="0" name=""/>
        <dsp:cNvSpPr/>
      </dsp:nvSpPr>
      <dsp:spPr>
        <a:xfrm>
          <a:off x="0" y="813347"/>
          <a:ext cx="11252200" cy="708581"/>
        </a:xfrm>
        <a:prstGeom prst="roundRect">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pl-PL" sz="1900" b="1" i="1" kern="1200" dirty="0"/>
            <a:t>Standaryzacja procesu kształcenia- </a:t>
          </a:r>
          <a:r>
            <a:rPr lang="pl-PL" sz="1900" kern="1200" dirty="0"/>
            <a:t>profesjonalizacja, </a:t>
          </a:r>
          <a:r>
            <a:rPr lang="pl-PL" sz="1900" kern="1200" dirty="0" smtClean="0"/>
            <a:t>jednolite określenie </a:t>
          </a:r>
          <a:r>
            <a:rPr lang="pl-PL" sz="1900" kern="1200" dirty="0"/>
            <a:t>programu kształcenia studentów.</a:t>
          </a:r>
        </a:p>
      </dsp:txBody>
      <dsp:txXfrm>
        <a:off x="34590" y="847937"/>
        <a:ext cx="11183020" cy="639401"/>
      </dsp:txXfrm>
    </dsp:sp>
    <dsp:sp modelId="{293237AB-40B8-4CB0-B17A-42623C664C59}">
      <dsp:nvSpPr>
        <dsp:cNvPr id="0" name=""/>
        <dsp:cNvSpPr/>
      </dsp:nvSpPr>
      <dsp:spPr>
        <a:xfrm>
          <a:off x="0" y="1576648"/>
          <a:ext cx="11252200" cy="708581"/>
        </a:xfrm>
        <a:prstGeom prst="roundRect">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pl-PL" sz="1900" b="1" i="1" kern="1200" dirty="0"/>
            <a:t>Certyfikacja</a:t>
          </a:r>
          <a:r>
            <a:rPr lang="pl-PL" sz="1900" i="1" kern="1200" dirty="0"/>
            <a:t>- </a:t>
          </a:r>
          <a:r>
            <a:rPr lang="pl-PL" sz="1900" kern="1200" dirty="0"/>
            <a:t>egzamin pozwalający na uzyskanie dyplomu - precyzyjnie opisanego zawodu.</a:t>
          </a:r>
        </a:p>
      </dsp:txBody>
      <dsp:txXfrm>
        <a:off x="34590" y="1611238"/>
        <a:ext cx="11183020" cy="63940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8C8B46-34D6-41BF-98BD-7F1B19FB5D5A}">
      <dsp:nvSpPr>
        <dsp:cNvPr id="0" name=""/>
        <dsp:cNvSpPr/>
      </dsp:nvSpPr>
      <dsp:spPr>
        <a:xfrm>
          <a:off x="9644" y="1297805"/>
          <a:ext cx="2882503" cy="1729501"/>
        </a:xfrm>
        <a:prstGeom prst="roundRect">
          <a:avLst>
            <a:gd name="adj" fmla="val 10000"/>
          </a:avLst>
        </a:prstGeom>
        <a:gradFill rotWithShape="1">
          <a:gsLst>
            <a:gs pos="0">
              <a:schemeClr val="accent1">
                <a:tint val="1000"/>
                <a:satMod val="255000"/>
              </a:schemeClr>
            </a:gs>
            <a:gs pos="55000">
              <a:schemeClr val="accent1">
                <a:tint val="12000"/>
                <a:satMod val="255000"/>
              </a:schemeClr>
            </a:gs>
            <a:gs pos="100000">
              <a:schemeClr val="accent1">
                <a:tint val="45000"/>
                <a:satMod val="250000"/>
              </a:schemeClr>
            </a:gs>
          </a:gsLst>
          <a:path path="circle">
            <a:fillToRect l="-40000" t="-90000" r="140000" b="190000"/>
          </a:path>
        </a:gradFill>
        <a:ln w="9525" cap="flat" cmpd="sng" algn="ctr">
          <a:solidFill>
            <a:schemeClr val="accent1"/>
          </a:solidFill>
          <a:prstDash val="solid"/>
        </a:ln>
        <a:effectLst>
          <a:outerShdw blurRad="51500" dist="25400" dir="5400000" rotWithShape="0">
            <a:srgbClr val="000000">
              <a:alpha val="40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pl-PL" sz="1900" kern="1200" dirty="0"/>
            <a:t>Zachowania zdrowotne studentów/absolwentów </a:t>
          </a:r>
        </a:p>
      </dsp:txBody>
      <dsp:txXfrm>
        <a:off x="60299" y="1348460"/>
        <a:ext cx="2781193" cy="1628191"/>
      </dsp:txXfrm>
    </dsp:sp>
    <dsp:sp modelId="{C6FA6D1C-C991-4E58-A06B-F4553552BE27}">
      <dsp:nvSpPr>
        <dsp:cNvPr id="0" name=""/>
        <dsp:cNvSpPr/>
      </dsp:nvSpPr>
      <dsp:spPr>
        <a:xfrm>
          <a:off x="3180397" y="1805125"/>
          <a:ext cx="611090" cy="71486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pl-PL" sz="1600" kern="1200"/>
        </a:p>
      </dsp:txBody>
      <dsp:txXfrm>
        <a:off x="3180397" y="1948097"/>
        <a:ext cx="427763" cy="428916"/>
      </dsp:txXfrm>
    </dsp:sp>
    <dsp:sp modelId="{4D06C8EC-51DE-4268-94FD-6FBDEA2664AB}">
      <dsp:nvSpPr>
        <dsp:cNvPr id="0" name=""/>
        <dsp:cNvSpPr/>
      </dsp:nvSpPr>
      <dsp:spPr>
        <a:xfrm>
          <a:off x="4045148" y="1297805"/>
          <a:ext cx="2882503" cy="1729501"/>
        </a:xfrm>
        <a:prstGeom prst="roundRect">
          <a:avLst>
            <a:gd name="adj" fmla="val 10000"/>
          </a:avLst>
        </a:prstGeom>
        <a:gradFill rotWithShape="1">
          <a:gsLst>
            <a:gs pos="0">
              <a:schemeClr val="accent1">
                <a:tint val="1000"/>
                <a:satMod val="255000"/>
              </a:schemeClr>
            </a:gs>
            <a:gs pos="55000">
              <a:schemeClr val="accent1">
                <a:tint val="12000"/>
                <a:satMod val="255000"/>
              </a:schemeClr>
            </a:gs>
            <a:gs pos="100000">
              <a:schemeClr val="accent1">
                <a:tint val="45000"/>
                <a:satMod val="250000"/>
              </a:schemeClr>
            </a:gs>
          </a:gsLst>
          <a:path path="circle">
            <a:fillToRect l="-40000" t="-90000" r="140000" b="190000"/>
          </a:path>
        </a:gradFill>
        <a:ln w="9525" cap="flat" cmpd="sng" algn="ctr">
          <a:solidFill>
            <a:schemeClr val="accent1"/>
          </a:solidFill>
          <a:prstDash val="solid"/>
        </a:ln>
        <a:effectLst>
          <a:outerShdw blurRad="51500" dist="25400" dir="5400000" rotWithShape="0">
            <a:srgbClr val="000000">
              <a:alpha val="40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pl-PL" sz="1900" kern="1200" dirty="0"/>
            <a:t>Kompetencje komunikacyjne i dydaktyczne</a:t>
          </a:r>
        </a:p>
      </dsp:txBody>
      <dsp:txXfrm>
        <a:off x="4095803" y="1348460"/>
        <a:ext cx="2781193" cy="1628191"/>
      </dsp:txXfrm>
    </dsp:sp>
    <dsp:sp modelId="{1100FACA-F91B-4083-962D-107ADC2D08DD}">
      <dsp:nvSpPr>
        <dsp:cNvPr id="0" name=""/>
        <dsp:cNvSpPr/>
      </dsp:nvSpPr>
      <dsp:spPr>
        <a:xfrm>
          <a:off x="7215901" y="1805125"/>
          <a:ext cx="611090" cy="71486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pl-PL" sz="1600" kern="1200"/>
        </a:p>
      </dsp:txBody>
      <dsp:txXfrm>
        <a:off x="7215901" y="1948097"/>
        <a:ext cx="427763" cy="428916"/>
      </dsp:txXfrm>
    </dsp:sp>
    <dsp:sp modelId="{A0E0826B-237A-4541-9A5A-1CA204BA51D1}">
      <dsp:nvSpPr>
        <dsp:cNvPr id="0" name=""/>
        <dsp:cNvSpPr/>
      </dsp:nvSpPr>
      <dsp:spPr>
        <a:xfrm>
          <a:off x="8080652" y="1297805"/>
          <a:ext cx="2882503" cy="1729501"/>
        </a:xfrm>
        <a:prstGeom prst="roundRect">
          <a:avLst>
            <a:gd name="adj" fmla="val 10000"/>
          </a:avLst>
        </a:prstGeom>
        <a:gradFill rotWithShape="1">
          <a:gsLst>
            <a:gs pos="0">
              <a:schemeClr val="accent1">
                <a:tint val="1000"/>
                <a:satMod val="255000"/>
              </a:schemeClr>
            </a:gs>
            <a:gs pos="55000">
              <a:schemeClr val="accent1">
                <a:tint val="12000"/>
                <a:satMod val="255000"/>
              </a:schemeClr>
            </a:gs>
            <a:gs pos="100000">
              <a:schemeClr val="accent1">
                <a:tint val="45000"/>
                <a:satMod val="250000"/>
              </a:schemeClr>
            </a:gs>
          </a:gsLst>
          <a:path path="circle">
            <a:fillToRect l="-40000" t="-90000" r="140000" b="190000"/>
          </a:path>
        </a:gradFill>
        <a:ln w="9525" cap="flat" cmpd="sng" algn="ctr">
          <a:solidFill>
            <a:schemeClr val="accent1"/>
          </a:solidFill>
          <a:prstDash val="solid"/>
        </a:ln>
        <a:effectLst>
          <a:outerShdw blurRad="51500" dist="25400" dir="5400000" rotWithShape="0">
            <a:srgbClr val="000000">
              <a:alpha val="40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pl-PL" sz="1900" kern="1200" dirty="0"/>
            <a:t>Dostosowanie programu kształcenia w Zdrowiu Publicznym</a:t>
          </a:r>
        </a:p>
      </dsp:txBody>
      <dsp:txXfrm>
        <a:off x="8131307" y="1348460"/>
        <a:ext cx="2781193" cy="162819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29CD0F-B794-4238-BEA4-5DB6904EB05D}">
      <dsp:nvSpPr>
        <dsp:cNvPr id="0" name=""/>
        <dsp:cNvSpPr/>
      </dsp:nvSpPr>
      <dsp:spPr>
        <a:xfrm>
          <a:off x="2790" y="723506"/>
          <a:ext cx="2720280" cy="720000"/>
        </a:xfrm>
        <a:prstGeom prst="rect">
          <a:avLst/>
        </a:prstGeom>
        <a:gradFill rotWithShape="0">
          <a:gsLst>
            <a:gs pos="0">
              <a:schemeClr val="accent2">
                <a:hueOff val="0"/>
                <a:satOff val="0"/>
                <a:lumOff val="0"/>
                <a:alphaOff val="0"/>
                <a:tint val="43000"/>
                <a:satMod val="165000"/>
              </a:schemeClr>
            </a:gs>
            <a:gs pos="55000">
              <a:schemeClr val="accent2">
                <a:hueOff val="0"/>
                <a:satOff val="0"/>
                <a:lumOff val="0"/>
                <a:alphaOff val="0"/>
                <a:tint val="83000"/>
                <a:satMod val="155000"/>
              </a:schemeClr>
            </a:gs>
            <a:gs pos="100000">
              <a:schemeClr val="accent2">
                <a:hueOff val="0"/>
                <a:satOff val="0"/>
                <a:lumOff val="0"/>
                <a:alphaOff val="0"/>
                <a:shade val="85000"/>
              </a:schemeClr>
            </a:gs>
          </a:gsLst>
          <a:path path="circle">
            <a:fillToRect l="-40000" t="-90000" r="140000" b="190000"/>
          </a:path>
        </a:gradFill>
        <a:ln w="9525" cap="flat" cmpd="sng" algn="ctr">
          <a:solidFill>
            <a:schemeClr val="accent2">
              <a:hueOff val="0"/>
              <a:satOff val="0"/>
              <a:lumOff val="0"/>
              <a:alphaOff val="0"/>
            </a:schemeClr>
          </a:solidFill>
          <a:prstDash val="solid"/>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pl-PL" sz="2500" kern="1200" dirty="0">
              <a:latin typeface="Times New Roman" pitchFamily="18" charset="0"/>
              <a:cs typeface="Times New Roman" pitchFamily="18" charset="0"/>
            </a:rPr>
            <a:t>Metoda</a:t>
          </a:r>
        </a:p>
      </dsp:txBody>
      <dsp:txXfrm>
        <a:off x="2790" y="723506"/>
        <a:ext cx="2720280" cy="720000"/>
      </dsp:txXfrm>
    </dsp:sp>
    <dsp:sp modelId="{A0FCE392-40E4-4CB5-B7B0-F39801033B36}">
      <dsp:nvSpPr>
        <dsp:cNvPr id="0" name=""/>
        <dsp:cNvSpPr/>
      </dsp:nvSpPr>
      <dsp:spPr>
        <a:xfrm>
          <a:off x="2790" y="1443506"/>
          <a:ext cx="2720280" cy="1338187"/>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50800" dist="25400"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pl-PL" sz="2400" kern="1200" dirty="0">
              <a:latin typeface="Times New Roman" pitchFamily="18" charset="0"/>
              <a:cs typeface="Times New Roman" pitchFamily="18" charset="0"/>
            </a:rPr>
            <a:t>Sondaż diagnostyczny</a:t>
          </a:r>
        </a:p>
      </dsp:txBody>
      <dsp:txXfrm>
        <a:off x="2790" y="1443506"/>
        <a:ext cx="2720280" cy="1338187"/>
      </dsp:txXfrm>
    </dsp:sp>
    <dsp:sp modelId="{C81B5EED-4180-4AC4-86FC-1F1C6DAA09E0}">
      <dsp:nvSpPr>
        <dsp:cNvPr id="0" name=""/>
        <dsp:cNvSpPr/>
      </dsp:nvSpPr>
      <dsp:spPr>
        <a:xfrm>
          <a:off x="3103909" y="723506"/>
          <a:ext cx="2720280" cy="720000"/>
        </a:xfrm>
        <a:prstGeom prst="rect">
          <a:avLst/>
        </a:prstGeom>
        <a:gradFill rotWithShape="0">
          <a:gsLst>
            <a:gs pos="0">
              <a:schemeClr val="accent2">
                <a:hueOff val="0"/>
                <a:satOff val="0"/>
                <a:lumOff val="0"/>
                <a:alphaOff val="0"/>
                <a:tint val="43000"/>
                <a:satMod val="165000"/>
              </a:schemeClr>
            </a:gs>
            <a:gs pos="55000">
              <a:schemeClr val="accent2">
                <a:hueOff val="0"/>
                <a:satOff val="0"/>
                <a:lumOff val="0"/>
                <a:alphaOff val="0"/>
                <a:tint val="83000"/>
                <a:satMod val="155000"/>
              </a:schemeClr>
            </a:gs>
            <a:gs pos="100000">
              <a:schemeClr val="accent2">
                <a:hueOff val="0"/>
                <a:satOff val="0"/>
                <a:lumOff val="0"/>
                <a:alphaOff val="0"/>
                <a:shade val="85000"/>
              </a:schemeClr>
            </a:gs>
          </a:gsLst>
          <a:path path="circle">
            <a:fillToRect l="-40000" t="-90000" r="140000" b="190000"/>
          </a:path>
        </a:gradFill>
        <a:ln w="9525" cap="flat" cmpd="sng" algn="ctr">
          <a:solidFill>
            <a:schemeClr val="accent2">
              <a:hueOff val="0"/>
              <a:satOff val="0"/>
              <a:lumOff val="0"/>
              <a:alphaOff val="0"/>
            </a:schemeClr>
          </a:solidFill>
          <a:prstDash val="solid"/>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pl-PL" sz="2500" kern="1200" dirty="0">
              <a:latin typeface="Times New Roman" pitchFamily="18" charset="0"/>
              <a:cs typeface="Times New Roman" pitchFamily="18" charset="0"/>
            </a:rPr>
            <a:t>Technika</a:t>
          </a:r>
        </a:p>
      </dsp:txBody>
      <dsp:txXfrm>
        <a:off x="3103909" y="723506"/>
        <a:ext cx="2720280" cy="720000"/>
      </dsp:txXfrm>
    </dsp:sp>
    <dsp:sp modelId="{C9A3E665-6326-4131-96FE-D594DB077591}">
      <dsp:nvSpPr>
        <dsp:cNvPr id="0" name=""/>
        <dsp:cNvSpPr/>
      </dsp:nvSpPr>
      <dsp:spPr>
        <a:xfrm>
          <a:off x="3103909" y="1443506"/>
          <a:ext cx="2720280" cy="1338187"/>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50800" dist="25400"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pl-PL" sz="2400" kern="1200" dirty="0">
              <a:latin typeface="Times New Roman" pitchFamily="18" charset="0"/>
              <a:cs typeface="Times New Roman" pitchFamily="18" charset="0"/>
            </a:rPr>
            <a:t>Ankieta</a:t>
          </a:r>
        </a:p>
      </dsp:txBody>
      <dsp:txXfrm>
        <a:off x="3103909" y="1443506"/>
        <a:ext cx="2720280" cy="1338187"/>
      </dsp:txXfrm>
    </dsp:sp>
    <dsp:sp modelId="{5217771D-B3B2-47F8-BF12-11BF016D081D}">
      <dsp:nvSpPr>
        <dsp:cNvPr id="0" name=""/>
        <dsp:cNvSpPr/>
      </dsp:nvSpPr>
      <dsp:spPr>
        <a:xfrm>
          <a:off x="6205029" y="723506"/>
          <a:ext cx="2720280" cy="720000"/>
        </a:xfrm>
        <a:prstGeom prst="rect">
          <a:avLst/>
        </a:prstGeom>
        <a:gradFill rotWithShape="0">
          <a:gsLst>
            <a:gs pos="0">
              <a:schemeClr val="accent2">
                <a:hueOff val="0"/>
                <a:satOff val="0"/>
                <a:lumOff val="0"/>
                <a:alphaOff val="0"/>
                <a:tint val="43000"/>
                <a:satMod val="165000"/>
              </a:schemeClr>
            </a:gs>
            <a:gs pos="55000">
              <a:schemeClr val="accent2">
                <a:hueOff val="0"/>
                <a:satOff val="0"/>
                <a:lumOff val="0"/>
                <a:alphaOff val="0"/>
                <a:tint val="83000"/>
                <a:satMod val="155000"/>
              </a:schemeClr>
            </a:gs>
            <a:gs pos="100000">
              <a:schemeClr val="accent2">
                <a:hueOff val="0"/>
                <a:satOff val="0"/>
                <a:lumOff val="0"/>
                <a:alphaOff val="0"/>
                <a:shade val="85000"/>
              </a:schemeClr>
            </a:gs>
          </a:gsLst>
          <a:path path="circle">
            <a:fillToRect l="-40000" t="-90000" r="140000" b="190000"/>
          </a:path>
        </a:gradFill>
        <a:ln w="9525" cap="flat" cmpd="sng" algn="ctr">
          <a:solidFill>
            <a:schemeClr val="accent2">
              <a:hueOff val="0"/>
              <a:satOff val="0"/>
              <a:lumOff val="0"/>
              <a:alphaOff val="0"/>
            </a:schemeClr>
          </a:solidFill>
          <a:prstDash val="solid"/>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pl-PL" sz="2500" kern="1200" dirty="0">
              <a:latin typeface="Times New Roman" pitchFamily="18" charset="0"/>
              <a:cs typeface="Times New Roman" pitchFamily="18" charset="0"/>
            </a:rPr>
            <a:t>Narzędzie</a:t>
          </a:r>
        </a:p>
      </dsp:txBody>
      <dsp:txXfrm>
        <a:off x="6205029" y="723506"/>
        <a:ext cx="2720280" cy="720000"/>
      </dsp:txXfrm>
    </dsp:sp>
    <dsp:sp modelId="{9C95C6AE-ABC4-431A-84BE-DFAB9D0F1499}">
      <dsp:nvSpPr>
        <dsp:cNvPr id="0" name=""/>
        <dsp:cNvSpPr/>
      </dsp:nvSpPr>
      <dsp:spPr>
        <a:xfrm>
          <a:off x="6205029" y="1443506"/>
          <a:ext cx="2720280" cy="1338187"/>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50800" dist="25400"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pl-PL" sz="2500" b="1" i="0" kern="1200" dirty="0">
              <a:latin typeface="Times New Roman" pitchFamily="18" charset="0"/>
              <a:cs typeface="Times New Roman" pitchFamily="18" charset="0"/>
            </a:rPr>
            <a:t>Kwestionariusz ankiety KomPAN</a:t>
          </a:r>
          <a:endParaRPr lang="pl-PL" sz="2500" kern="1200" dirty="0">
            <a:latin typeface="Times New Roman" pitchFamily="18" charset="0"/>
            <a:cs typeface="Times New Roman" pitchFamily="18" charset="0"/>
          </a:endParaRPr>
        </a:p>
      </dsp:txBody>
      <dsp:txXfrm>
        <a:off x="6205029" y="1443506"/>
        <a:ext cx="2720280" cy="1338187"/>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C1453A-6F68-43A0-9BAD-B40C742F475D}" type="datetimeFigureOut">
              <a:rPr lang="pl-PL" smtClean="0"/>
              <a:pPr/>
              <a:t>2019-12-04</a:t>
            </a:fld>
            <a:endParaRPr lang="pl-PL"/>
          </a:p>
        </p:txBody>
      </p:sp>
      <p:sp>
        <p:nvSpPr>
          <p:cNvPr id="4" name="Symbol zastępczy obrazu slajd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1EFC35-6245-4B5C-AE59-176484184806}" type="slidenum">
              <a:rPr lang="pl-PL" smtClean="0"/>
              <a:pPr/>
              <a:t>‹#›</a:t>
            </a:fld>
            <a:endParaRPr lang="pl-PL"/>
          </a:p>
        </p:txBody>
      </p:sp>
    </p:spTree>
    <p:extLst>
      <p:ext uri="{BB962C8B-B14F-4D97-AF65-F5344CB8AC3E}">
        <p14:creationId xmlns:p14="http://schemas.microsoft.com/office/powerpoint/2010/main" val="218511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9C1EFC35-6245-4B5C-AE59-176484184806}" type="slidenum">
              <a:rPr lang="pl-PL" smtClean="0"/>
              <a:pPr/>
              <a:t>1</a:t>
            </a:fld>
            <a:endParaRPr lang="pl-PL"/>
          </a:p>
        </p:txBody>
      </p:sp>
    </p:spTree>
    <p:extLst>
      <p:ext uri="{BB962C8B-B14F-4D97-AF65-F5344CB8AC3E}">
        <p14:creationId xmlns:p14="http://schemas.microsoft.com/office/powerpoint/2010/main" val="27349664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W grupie badanych studentów dominowały kobiety, zdecydowana</a:t>
            </a:r>
            <a:r>
              <a:rPr lang="pl-PL" baseline="0" dirty="0" smtClean="0"/>
              <a:t> większość studentów określiła swoją sytuację finansową jako przeciętną.</a:t>
            </a:r>
            <a:endParaRPr lang="pl-PL" dirty="0"/>
          </a:p>
        </p:txBody>
      </p:sp>
      <p:sp>
        <p:nvSpPr>
          <p:cNvPr id="4" name="Symbol zastępczy numeru slajdu 3"/>
          <p:cNvSpPr>
            <a:spLocks noGrp="1"/>
          </p:cNvSpPr>
          <p:nvPr>
            <p:ph type="sldNum" sz="quarter" idx="10"/>
          </p:nvPr>
        </p:nvSpPr>
        <p:spPr/>
        <p:txBody>
          <a:bodyPr/>
          <a:lstStyle/>
          <a:p>
            <a:fld id="{9C1EFC35-6245-4B5C-AE59-176484184806}" type="slidenum">
              <a:rPr lang="pl-PL" smtClean="0"/>
              <a:pPr/>
              <a:t>12</a:t>
            </a:fld>
            <a:endParaRPr lang="pl-PL"/>
          </a:p>
        </p:txBody>
      </p:sp>
    </p:spTree>
    <p:extLst>
      <p:ext uri="{BB962C8B-B14F-4D97-AF65-F5344CB8AC3E}">
        <p14:creationId xmlns:p14="http://schemas.microsoft.com/office/powerpoint/2010/main" val="4881896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Zdecydowana</a:t>
            </a:r>
            <a:r>
              <a:rPr lang="pl-PL" baseline="0" dirty="0" smtClean="0"/>
              <a:t> większość studentów charakteryzowała się prawidłowym wskaźnikiem BMI.</a:t>
            </a:r>
            <a:endParaRPr lang="pl-PL" dirty="0"/>
          </a:p>
        </p:txBody>
      </p:sp>
      <p:sp>
        <p:nvSpPr>
          <p:cNvPr id="4" name="Symbol zastępczy numeru slajdu 3"/>
          <p:cNvSpPr>
            <a:spLocks noGrp="1"/>
          </p:cNvSpPr>
          <p:nvPr>
            <p:ph type="sldNum" sz="quarter" idx="10"/>
          </p:nvPr>
        </p:nvSpPr>
        <p:spPr/>
        <p:txBody>
          <a:bodyPr/>
          <a:lstStyle/>
          <a:p>
            <a:fld id="{9C1EFC35-6245-4B5C-AE59-176484184806}" type="slidenum">
              <a:rPr lang="pl-PL" smtClean="0"/>
              <a:pPr/>
              <a:t>13</a:t>
            </a:fld>
            <a:endParaRPr lang="pl-PL"/>
          </a:p>
        </p:txBody>
      </p:sp>
    </p:spTree>
    <p:extLst>
      <p:ext uri="{BB962C8B-B14F-4D97-AF65-F5344CB8AC3E}">
        <p14:creationId xmlns:p14="http://schemas.microsoft.com/office/powerpoint/2010/main" val="40582616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Zdecydowana większość studentów posiadała dostateczny poziom wiedzy z zakresu żywienia. W</a:t>
            </a:r>
            <a:r>
              <a:rPr lang="pl-PL" baseline="0" dirty="0" smtClean="0"/>
              <a:t> teście w zakresie poglądów żywności i żywienia uzyskali mniej niż 16 pkt. Poziom wiedzy był widoczny w…</a:t>
            </a:r>
            <a:endParaRPr lang="pl-PL" dirty="0"/>
          </a:p>
        </p:txBody>
      </p:sp>
      <p:sp>
        <p:nvSpPr>
          <p:cNvPr id="4" name="Symbol zastępczy numeru slajdu 3"/>
          <p:cNvSpPr>
            <a:spLocks noGrp="1"/>
          </p:cNvSpPr>
          <p:nvPr>
            <p:ph type="sldNum" sz="quarter" idx="10"/>
          </p:nvPr>
        </p:nvSpPr>
        <p:spPr/>
        <p:txBody>
          <a:bodyPr/>
          <a:lstStyle/>
          <a:p>
            <a:fld id="{9C1EFC35-6245-4B5C-AE59-176484184806}" type="slidenum">
              <a:rPr lang="pl-PL" smtClean="0"/>
              <a:pPr/>
              <a:t>14</a:t>
            </a:fld>
            <a:endParaRPr lang="pl-PL"/>
          </a:p>
        </p:txBody>
      </p:sp>
    </p:spTree>
    <p:extLst>
      <p:ext uri="{BB962C8B-B14F-4D97-AF65-F5344CB8AC3E}">
        <p14:creationId xmlns:p14="http://schemas.microsoft.com/office/powerpoint/2010/main" val="618109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Oraz ugruntowania pozycji absolwentów zdrowia publicznego jako osób właściwie przygotowanych do pełnienia</a:t>
            </a:r>
            <a:r>
              <a:rPr lang="pl-PL" baseline="0" dirty="0" smtClean="0"/>
              <a:t> roli edukatora zdrowia.</a:t>
            </a:r>
            <a:endParaRPr lang="pl-PL" dirty="0"/>
          </a:p>
        </p:txBody>
      </p:sp>
      <p:sp>
        <p:nvSpPr>
          <p:cNvPr id="4" name="Symbol zastępczy numeru slajdu 3"/>
          <p:cNvSpPr>
            <a:spLocks noGrp="1"/>
          </p:cNvSpPr>
          <p:nvPr>
            <p:ph type="sldNum" sz="quarter" idx="10"/>
          </p:nvPr>
        </p:nvSpPr>
        <p:spPr/>
        <p:txBody>
          <a:bodyPr/>
          <a:lstStyle/>
          <a:p>
            <a:fld id="{9C1EFC35-6245-4B5C-AE59-176484184806}" type="slidenum">
              <a:rPr lang="pl-PL" smtClean="0"/>
              <a:pPr/>
              <a:t>15</a:t>
            </a:fld>
            <a:endParaRPr lang="pl-PL"/>
          </a:p>
        </p:txBody>
      </p:sp>
    </p:spTree>
    <p:extLst>
      <p:ext uri="{BB962C8B-B14F-4D97-AF65-F5344CB8AC3E}">
        <p14:creationId xmlns:p14="http://schemas.microsoft.com/office/powerpoint/2010/main" val="131671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Zawód edukatora zdrowia wiąże</a:t>
            </a:r>
            <a:r>
              <a:rPr lang="pl-PL" baseline="0" dirty="0" smtClean="0"/>
              <a:t> się z koniecznością pełnienia roli</a:t>
            </a:r>
            <a:r>
              <a:rPr lang="pl-PL" dirty="0" smtClean="0"/>
              <a:t> autorytetu,</a:t>
            </a:r>
            <a:r>
              <a:rPr lang="pl-PL" baseline="0" dirty="0" smtClean="0"/>
              <a:t> autorytet to osoba </a:t>
            </a:r>
            <a:endParaRPr lang="pl-PL" dirty="0"/>
          </a:p>
        </p:txBody>
      </p:sp>
      <p:sp>
        <p:nvSpPr>
          <p:cNvPr id="4" name="Symbol zastępczy numeru slajdu 3"/>
          <p:cNvSpPr>
            <a:spLocks noGrp="1"/>
          </p:cNvSpPr>
          <p:nvPr>
            <p:ph type="sldNum" sz="quarter" idx="10"/>
          </p:nvPr>
        </p:nvSpPr>
        <p:spPr/>
        <p:txBody>
          <a:bodyPr/>
          <a:lstStyle/>
          <a:p>
            <a:fld id="{9C1EFC35-6245-4B5C-AE59-176484184806}" type="slidenum">
              <a:rPr lang="pl-PL" smtClean="0"/>
              <a:pPr/>
              <a:t>2</a:t>
            </a:fld>
            <a:endParaRPr lang="pl-PL"/>
          </a:p>
        </p:txBody>
      </p:sp>
    </p:spTree>
    <p:extLst>
      <p:ext uri="{BB962C8B-B14F-4D97-AF65-F5344CB8AC3E}">
        <p14:creationId xmlns:p14="http://schemas.microsoft.com/office/powerpoint/2010/main" val="32127382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Do tych najistotniejszych cech osobowości należą…</a:t>
            </a:r>
            <a:endParaRPr lang="pl-PL" dirty="0"/>
          </a:p>
        </p:txBody>
      </p:sp>
      <p:sp>
        <p:nvSpPr>
          <p:cNvPr id="4" name="Symbol zastępczy numeru slajdu 3"/>
          <p:cNvSpPr>
            <a:spLocks noGrp="1"/>
          </p:cNvSpPr>
          <p:nvPr>
            <p:ph type="sldNum" sz="quarter" idx="10"/>
          </p:nvPr>
        </p:nvSpPr>
        <p:spPr/>
        <p:txBody>
          <a:bodyPr/>
          <a:lstStyle/>
          <a:p>
            <a:fld id="{9C1EFC35-6245-4B5C-AE59-176484184806}" type="slidenum">
              <a:rPr lang="pl-PL" smtClean="0"/>
              <a:pPr/>
              <a:t>3</a:t>
            </a:fld>
            <a:endParaRPr lang="pl-PL"/>
          </a:p>
        </p:txBody>
      </p:sp>
    </p:spTree>
    <p:extLst>
      <p:ext uri="{BB962C8B-B14F-4D97-AF65-F5344CB8AC3E}">
        <p14:creationId xmlns:p14="http://schemas.microsoft.com/office/powerpoint/2010/main" val="3084276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Wśród</a:t>
            </a:r>
            <a:r>
              <a:rPr lang="pl-PL" baseline="0" dirty="0" smtClean="0"/>
              <a:t> przedstawicieli zawodów medycznych  przygotowanych do realizacji edukacji zdrowotnej najczęściej wymieniamy  </a:t>
            </a:r>
            <a:r>
              <a:rPr lang="pl-PL" baseline="0" dirty="0" err="1" smtClean="0"/>
              <a:t>lekarza,pielęgniarka,położna</a:t>
            </a:r>
            <a:r>
              <a:rPr lang="pl-PL" baseline="0" dirty="0" smtClean="0"/>
              <a:t>, jednak w odpowiedzi na wymogi współczesnego systemu ochrony zdrowia pojawił się nowy zawód edukatora zdrowia. Wśród tych nowych zawodów wymienia się także asystenta lekarza czy6 opiekuna medycznego.</a:t>
            </a:r>
            <a:endParaRPr lang="pl-PL" dirty="0"/>
          </a:p>
        </p:txBody>
      </p:sp>
      <p:sp>
        <p:nvSpPr>
          <p:cNvPr id="4" name="Symbol zastępczy numeru slajdu 3"/>
          <p:cNvSpPr>
            <a:spLocks noGrp="1"/>
          </p:cNvSpPr>
          <p:nvPr>
            <p:ph type="sldNum" sz="quarter" idx="10"/>
          </p:nvPr>
        </p:nvSpPr>
        <p:spPr/>
        <p:txBody>
          <a:bodyPr/>
          <a:lstStyle/>
          <a:p>
            <a:fld id="{9C1EFC35-6245-4B5C-AE59-176484184806}" type="slidenum">
              <a:rPr lang="pl-PL" smtClean="0"/>
              <a:pPr/>
              <a:t>4</a:t>
            </a:fld>
            <a:endParaRPr lang="pl-PL"/>
          </a:p>
        </p:txBody>
      </p:sp>
    </p:spTree>
    <p:extLst>
      <p:ext uri="{BB962C8B-B14F-4D97-AF65-F5344CB8AC3E}">
        <p14:creationId xmlns:p14="http://schemas.microsoft.com/office/powerpoint/2010/main" val="24872015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9C1EFC35-6245-4B5C-AE59-176484184806}" type="slidenum">
              <a:rPr lang="pl-PL" smtClean="0"/>
              <a:pPr/>
              <a:t>5</a:t>
            </a:fld>
            <a:endParaRPr lang="pl-PL"/>
          </a:p>
        </p:txBody>
      </p:sp>
    </p:spTree>
    <p:extLst>
      <p:ext uri="{BB962C8B-B14F-4D97-AF65-F5344CB8AC3E}">
        <p14:creationId xmlns:p14="http://schemas.microsoft.com/office/powerpoint/2010/main" val="28222151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Dokument EPHO wskazuje</a:t>
            </a:r>
            <a:r>
              <a:rPr lang="pl-PL" baseline="0" dirty="0" smtClean="0"/>
              <a:t> miejsce edukatora w systemie ochrony zdrowia wyznaczając 10 </a:t>
            </a:r>
            <a:r>
              <a:rPr lang="pl-PL" baseline="0" dirty="0" err="1" smtClean="0"/>
              <a:t>podst</a:t>
            </a:r>
            <a:r>
              <a:rPr lang="pl-PL" baseline="0" dirty="0" smtClean="0"/>
              <a:t> funkcji </a:t>
            </a:r>
            <a:r>
              <a:rPr lang="pl-PL" baseline="0" dirty="0" err="1" smtClean="0"/>
              <a:t>zp</a:t>
            </a:r>
            <a:r>
              <a:rPr lang="pl-PL" baseline="0" dirty="0" smtClean="0"/>
              <a:t> wg </a:t>
            </a:r>
            <a:r>
              <a:rPr lang="pl-PL" baseline="0" dirty="0" err="1" smtClean="0"/>
              <a:t>who</a:t>
            </a:r>
            <a:r>
              <a:rPr lang="pl-PL" baseline="0" dirty="0" smtClean="0"/>
              <a:t>. Projektami sprzyjającymi profesjonalizacji zawodu jest standaryzacja procesu kształcenia oraz możliwość uzyskania certyfikacji.  Absolwent </a:t>
            </a:r>
            <a:r>
              <a:rPr lang="pl-PL" baseline="0" dirty="0" err="1" smtClean="0"/>
              <a:t>zp</a:t>
            </a:r>
            <a:r>
              <a:rPr lang="pl-PL" baseline="0" dirty="0" smtClean="0"/>
              <a:t> jest rozpoznawany jest jako asystent zdrowotny który..</a:t>
            </a:r>
            <a:endParaRPr lang="pl-PL" dirty="0"/>
          </a:p>
        </p:txBody>
      </p:sp>
      <p:sp>
        <p:nvSpPr>
          <p:cNvPr id="4" name="Symbol zastępczy numeru slajdu 3"/>
          <p:cNvSpPr>
            <a:spLocks noGrp="1"/>
          </p:cNvSpPr>
          <p:nvPr>
            <p:ph type="sldNum" sz="quarter" idx="10"/>
          </p:nvPr>
        </p:nvSpPr>
        <p:spPr/>
        <p:txBody>
          <a:bodyPr/>
          <a:lstStyle/>
          <a:p>
            <a:fld id="{9C1EFC35-6245-4B5C-AE59-176484184806}" type="slidenum">
              <a:rPr lang="pl-PL" smtClean="0"/>
              <a:pPr/>
              <a:t>7</a:t>
            </a:fld>
            <a:endParaRPr lang="pl-PL"/>
          </a:p>
        </p:txBody>
      </p:sp>
    </p:spTree>
    <p:extLst>
      <p:ext uri="{BB962C8B-B14F-4D97-AF65-F5344CB8AC3E}">
        <p14:creationId xmlns:p14="http://schemas.microsoft.com/office/powerpoint/2010/main" val="1681156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kern="1200" dirty="0" smtClean="0">
                <a:solidFill>
                  <a:schemeClr val="tx1"/>
                </a:solidFill>
                <a:effectLst/>
                <a:latin typeface="+mn-lt"/>
                <a:ea typeface="+mn-ea"/>
                <a:cs typeface="+mn-cs"/>
              </a:rPr>
              <a:t>Zawód edukatora zdrowia powinien być postrzegany jako zawód zaufania w kwestiach zdrowego stylu życia. Wymagamy od tego specjalisty,  aby potrafił przekazać jak ważny wpływ na zdrowie mamy ,,my” sami. Był autorytetem, na którego przykładzie będą wzorować się inni. Posiadał odpowiednią wiedzę i kwalifikację, które będą przekładały się na zachowania.</a:t>
            </a:r>
          </a:p>
          <a:p>
            <a:endParaRPr lang="pl-PL" dirty="0"/>
          </a:p>
        </p:txBody>
      </p:sp>
      <p:sp>
        <p:nvSpPr>
          <p:cNvPr id="4" name="Symbol zastępczy numeru slajdu 3"/>
          <p:cNvSpPr>
            <a:spLocks noGrp="1"/>
          </p:cNvSpPr>
          <p:nvPr>
            <p:ph type="sldNum" sz="quarter" idx="10"/>
          </p:nvPr>
        </p:nvSpPr>
        <p:spPr/>
        <p:txBody>
          <a:bodyPr/>
          <a:lstStyle/>
          <a:p>
            <a:fld id="{9C1EFC35-6245-4B5C-AE59-176484184806}" type="slidenum">
              <a:rPr lang="pl-PL" smtClean="0"/>
              <a:pPr/>
              <a:t>9</a:t>
            </a:fld>
            <a:endParaRPr lang="pl-PL"/>
          </a:p>
        </p:txBody>
      </p:sp>
    </p:spTree>
    <p:extLst>
      <p:ext uri="{BB962C8B-B14F-4D97-AF65-F5344CB8AC3E}">
        <p14:creationId xmlns:p14="http://schemas.microsoft.com/office/powerpoint/2010/main" val="12784568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kern="1200" dirty="0" smtClean="0">
                <a:solidFill>
                  <a:schemeClr val="tx1"/>
                </a:solidFill>
                <a:effectLst/>
                <a:latin typeface="+mn-lt"/>
                <a:ea typeface="+mn-ea"/>
                <a:cs typeface="+mn-cs"/>
              </a:rPr>
              <a:t>Celem sprawdzenia czy </a:t>
            </a:r>
            <a:r>
              <a:rPr lang="pl-PL" sz="1200" kern="1200" baseline="0" dirty="0" smtClean="0">
                <a:solidFill>
                  <a:schemeClr val="tx1"/>
                </a:solidFill>
                <a:effectLst/>
                <a:latin typeface="+mn-lt"/>
                <a:ea typeface="+mn-ea"/>
                <a:cs typeface="+mn-cs"/>
              </a:rPr>
              <a:t> z</a:t>
            </a:r>
            <a:r>
              <a:rPr lang="pl-PL" sz="1200" kern="1200" dirty="0" smtClean="0">
                <a:solidFill>
                  <a:schemeClr val="tx1"/>
                </a:solidFill>
                <a:effectLst/>
                <a:latin typeface="+mn-lt"/>
                <a:ea typeface="+mn-ea"/>
                <a:cs typeface="+mn-cs"/>
              </a:rPr>
              <a:t>achowania zdrowotne studentów/absolwentów zdrowia publicznego przekładają się na  ich kompetencje komunikacyjne i dydaktyczne zrealizowano badania w</a:t>
            </a:r>
            <a:r>
              <a:rPr lang="pl-PL" sz="1200" kern="1200" baseline="0" dirty="0" smtClean="0">
                <a:solidFill>
                  <a:schemeClr val="tx1"/>
                </a:solidFill>
                <a:effectLst/>
                <a:latin typeface="+mn-lt"/>
                <a:ea typeface="+mn-ea"/>
                <a:cs typeface="+mn-cs"/>
              </a:rPr>
              <a:t> tym zakresie</a:t>
            </a:r>
            <a:r>
              <a:rPr lang="pl-PL" sz="1200" kern="1200" dirty="0" smtClean="0">
                <a:solidFill>
                  <a:schemeClr val="tx1"/>
                </a:solidFill>
                <a:effectLst/>
                <a:latin typeface="+mn-lt"/>
                <a:ea typeface="+mn-ea"/>
                <a:cs typeface="+mn-cs"/>
              </a:rPr>
              <a:t>. </a:t>
            </a:r>
            <a:r>
              <a:rPr lang="pl-PL" sz="1200" kern="1200" dirty="0" smtClean="0">
                <a:solidFill>
                  <a:schemeClr val="tx1"/>
                </a:solidFill>
                <a:effectLst/>
                <a:latin typeface="+mn-lt"/>
                <a:ea typeface="+mn-ea"/>
                <a:cs typeface="+mn-cs"/>
              </a:rPr>
              <a:t>Przeprowadzono</a:t>
            </a:r>
            <a:r>
              <a:rPr lang="pl-PL" sz="1200" kern="1200" baseline="0" dirty="0" smtClean="0">
                <a:solidFill>
                  <a:schemeClr val="tx1"/>
                </a:solidFill>
                <a:effectLst/>
                <a:latin typeface="+mn-lt"/>
                <a:ea typeface="+mn-ea"/>
                <a:cs typeface="+mn-cs"/>
              </a:rPr>
              <a:t> </a:t>
            </a:r>
            <a:r>
              <a:rPr lang="pl-PL" sz="1200" kern="1200" dirty="0" smtClean="0">
                <a:solidFill>
                  <a:schemeClr val="tx1"/>
                </a:solidFill>
                <a:effectLst/>
                <a:latin typeface="+mn-lt"/>
                <a:ea typeface="+mn-ea"/>
                <a:cs typeface="+mn-cs"/>
              </a:rPr>
              <a:t>analizę</a:t>
            </a:r>
            <a:r>
              <a:rPr lang="pl-PL" sz="1200" kern="1200" baseline="0" dirty="0" smtClean="0">
                <a:solidFill>
                  <a:schemeClr val="tx1"/>
                </a:solidFill>
                <a:effectLst/>
                <a:latin typeface="+mn-lt"/>
                <a:ea typeface="+mn-ea"/>
                <a:cs typeface="+mn-cs"/>
              </a:rPr>
              <a:t> </a:t>
            </a:r>
            <a:r>
              <a:rPr lang="pl-PL" sz="1200" kern="1200" dirty="0" smtClean="0">
                <a:solidFill>
                  <a:schemeClr val="tx1"/>
                </a:solidFill>
                <a:effectLst/>
                <a:latin typeface="+mn-lt"/>
                <a:ea typeface="+mn-ea"/>
                <a:cs typeface="+mn-cs"/>
              </a:rPr>
              <a:t>poglądów </a:t>
            </a:r>
            <a:r>
              <a:rPr lang="pl-PL" sz="1200" kern="1200" dirty="0" smtClean="0">
                <a:solidFill>
                  <a:schemeClr val="tx1"/>
                </a:solidFill>
                <a:effectLst/>
                <a:latin typeface="+mn-lt"/>
                <a:ea typeface="+mn-ea"/>
                <a:cs typeface="+mn-cs"/>
              </a:rPr>
              <a:t>na temat żywności i żywienia oraz zwyczajów żywieniowych w grupie </a:t>
            </a:r>
            <a:r>
              <a:rPr lang="pl-PL" sz="1200" kern="1200" dirty="0" smtClean="0">
                <a:solidFill>
                  <a:schemeClr val="tx1"/>
                </a:solidFill>
                <a:effectLst/>
                <a:latin typeface="+mn-lt"/>
                <a:ea typeface="+mn-ea"/>
                <a:cs typeface="+mn-cs"/>
              </a:rPr>
              <a:t>studentów. Badania</a:t>
            </a:r>
            <a:r>
              <a:rPr lang="pl-PL" sz="1200" kern="1200" baseline="0" dirty="0" smtClean="0">
                <a:solidFill>
                  <a:schemeClr val="tx1"/>
                </a:solidFill>
                <a:effectLst/>
                <a:latin typeface="+mn-lt"/>
                <a:ea typeface="+mn-ea"/>
                <a:cs typeface="+mn-cs"/>
              </a:rPr>
              <a:t> zrealizowano przy użyciu standaryzowanego narzędzia ankiety Kompan.</a:t>
            </a:r>
            <a:endParaRPr lang="pl-PL" sz="1200" kern="1200" dirty="0" smtClean="0">
              <a:solidFill>
                <a:schemeClr val="tx1"/>
              </a:solidFill>
              <a:effectLst/>
              <a:latin typeface="+mn-lt"/>
              <a:ea typeface="+mn-ea"/>
              <a:cs typeface="+mn-cs"/>
            </a:endParaRPr>
          </a:p>
          <a:p>
            <a:endParaRPr lang="pl-PL" dirty="0"/>
          </a:p>
        </p:txBody>
      </p:sp>
      <p:sp>
        <p:nvSpPr>
          <p:cNvPr id="4" name="Symbol zastępczy numeru slajdu 3"/>
          <p:cNvSpPr>
            <a:spLocks noGrp="1"/>
          </p:cNvSpPr>
          <p:nvPr>
            <p:ph type="sldNum" sz="quarter" idx="10"/>
          </p:nvPr>
        </p:nvSpPr>
        <p:spPr/>
        <p:txBody>
          <a:bodyPr/>
          <a:lstStyle/>
          <a:p>
            <a:fld id="{9C1EFC35-6245-4B5C-AE59-176484184806}" type="slidenum">
              <a:rPr lang="pl-PL" smtClean="0"/>
              <a:pPr/>
              <a:t>10</a:t>
            </a:fld>
            <a:endParaRPr lang="pl-PL"/>
          </a:p>
        </p:txBody>
      </p:sp>
    </p:spTree>
    <p:extLst>
      <p:ext uri="{BB962C8B-B14F-4D97-AF65-F5344CB8AC3E}">
        <p14:creationId xmlns:p14="http://schemas.microsoft.com/office/powerpoint/2010/main" val="1892993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Badaniem objęto 35 studentów uniwersytetu med. W </a:t>
            </a:r>
            <a:r>
              <a:rPr lang="pl-PL" dirty="0" err="1" smtClean="0"/>
              <a:t>Lbn</a:t>
            </a:r>
            <a:endParaRPr lang="pl-PL" dirty="0"/>
          </a:p>
        </p:txBody>
      </p:sp>
      <p:sp>
        <p:nvSpPr>
          <p:cNvPr id="4" name="Symbol zastępczy numeru slajdu 3"/>
          <p:cNvSpPr>
            <a:spLocks noGrp="1"/>
          </p:cNvSpPr>
          <p:nvPr>
            <p:ph type="sldNum" sz="quarter" idx="10"/>
          </p:nvPr>
        </p:nvSpPr>
        <p:spPr/>
        <p:txBody>
          <a:bodyPr/>
          <a:lstStyle/>
          <a:p>
            <a:fld id="{B16D402B-4C43-46EE-BB39-CA9C1F2F93BF}" type="slidenum">
              <a:rPr lang="pl-PL" smtClean="0"/>
              <a:pPr/>
              <a:t>11</a:t>
            </a:fld>
            <a:endParaRPr lang="pl-PL"/>
          </a:p>
        </p:txBody>
      </p:sp>
    </p:spTree>
    <p:extLst>
      <p:ext uri="{BB962C8B-B14F-4D97-AF65-F5344CB8AC3E}">
        <p14:creationId xmlns:p14="http://schemas.microsoft.com/office/powerpoint/2010/main" val="223397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3" name="Prostokąt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Prostokąt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Prostokąt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Prostokąt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Prostokąt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Prostokąt zaokrąglony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Prostokąt zaokrąglony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Prostokąt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Prostokąt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ytuł 7"/>
          <p:cNvSpPr>
            <a:spLocks noGrp="1"/>
          </p:cNvSpPr>
          <p:nvPr>
            <p:ph type="ctrTitle"/>
          </p:nvPr>
        </p:nvSpPr>
        <p:spPr>
          <a:xfrm>
            <a:off x="609600" y="2401888"/>
            <a:ext cx="11277600" cy="1470025"/>
          </a:xfrm>
        </p:spPr>
        <p:txBody>
          <a:bodyPr anchor="b"/>
          <a:lstStyle>
            <a:lvl1pPr>
              <a:defRPr sz="4400">
                <a:solidFill>
                  <a:schemeClr val="bg1"/>
                </a:solidFill>
              </a:defRPr>
            </a:lvl1pPr>
          </a:lstStyle>
          <a:p>
            <a:r>
              <a:rPr kumimoji="0" lang="pl-PL"/>
              <a:t>Kliknij, aby edytować styl</a:t>
            </a:r>
            <a:endParaRPr kumimoji="0" lang="en-US"/>
          </a:p>
        </p:txBody>
      </p:sp>
      <p:sp>
        <p:nvSpPr>
          <p:cNvPr id="9" name="Podtytuł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a:t>Kliknij, aby edytować styl wzorca podtytułu</a:t>
            </a:r>
            <a:endParaRPr kumimoji="0" lang="en-US"/>
          </a:p>
        </p:txBody>
      </p:sp>
      <p:sp>
        <p:nvSpPr>
          <p:cNvPr id="28" name="Symbol zastępczy daty 27"/>
          <p:cNvSpPr>
            <a:spLocks noGrp="1"/>
          </p:cNvSpPr>
          <p:nvPr>
            <p:ph type="dt" sz="half" idx="10"/>
          </p:nvPr>
        </p:nvSpPr>
        <p:spPr>
          <a:xfrm>
            <a:off x="8940800" y="4206240"/>
            <a:ext cx="1280160" cy="457200"/>
          </a:xfrm>
        </p:spPr>
        <p:txBody>
          <a:bodyPr/>
          <a:lstStyle/>
          <a:p>
            <a:fld id="{86D61BB5-7AA5-4E7E-B214-873663C67A44}" type="datetimeFigureOut">
              <a:rPr lang="pl-PL" smtClean="0"/>
              <a:pPr/>
              <a:t>2019-12-04</a:t>
            </a:fld>
            <a:endParaRPr lang="pl-PL"/>
          </a:p>
        </p:txBody>
      </p:sp>
      <p:sp>
        <p:nvSpPr>
          <p:cNvPr id="17" name="Symbol zastępczy stopki 16"/>
          <p:cNvSpPr>
            <a:spLocks noGrp="1"/>
          </p:cNvSpPr>
          <p:nvPr>
            <p:ph type="ftr" sz="quarter" idx="11"/>
          </p:nvPr>
        </p:nvSpPr>
        <p:spPr>
          <a:xfrm>
            <a:off x="7213600" y="4205288"/>
            <a:ext cx="1727200" cy="457200"/>
          </a:xfrm>
        </p:spPr>
        <p:txBody>
          <a:bodyPr/>
          <a:lstStyle/>
          <a:p>
            <a:endParaRPr lang="pl-PL"/>
          </a:p>
        </p:txBody>
      </p:sp>
      <p:sp>
        <p:nvSpPr>
          <p:cNvPr id="29" name="Symbol zastępczy numeru slajdu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17156EF3-565D-40AC-B5BF-7CE0FD33A9FC}"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86D61BB5-7AA5-4E7E-B214-873663C67A44}" type="datetimeFigureOut">
              <a:rPr lang="pl-PL" smtClean="0"/>
              <a:pPr/>
              <a:t>2019-12-04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7156EF3-565D-40AC-B5BF-7CE0FD33A9FC}"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9042400" y="1143000"/>
            <a:ext cx="2540000" cy="5486400"/>
          </a:xfrm>
        </p:spPr>
        <p:txBody>
          <a:bodyPr vert="eaVert"/>
          <a:lstStyle/>
          <a:p>
            <a:r>
              <a:rPr kumimoji="0" lang="pl-PL"/>
              <a:t>Kliknij, aby edytować styl</a:t>
            </a:r>
            <a:endParaRPr kumimoji="0" lang="en-US"/>
          </a:p>
        </p:txBody>
      </p:sp>
      <p:sp>
        <p:nvSpPr>
          <p:cNvPr id="3" name="Symbol zastępczy tytułu pionowego 2"/>
          <p:cNvSpPr>
            <a:spLocks noGrp="1"/>
          </p:cNvSpPr>
          <p:nvPr>
            <p:ph type="body" orient="vert" idx="1"/>
          </p:nvPr>
        </p:nvSpPr>
        <p:spPr>
          <a:xfrm>
            <a:off x="609600" y="1143000"/>
            <a:ext cx="8331200" cy="5486400"/>
          </a:xfrm>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86D61BB5-7AA5-4E7E-B214-873663C67A44}" type="datetimeFigureOut">
              <a:rPr lang="pl-PL" smtClean="0"/>
              <a:pPr/>
              <a:t>2019-12-04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7156EF3-565D-40AC-B5BF-7CE0FD33A9FC}"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86D61BB5-7AA5-4E7E-B214-873663C67A44}" type="datetimeFigureOut">
              <a:rPr lang="pl-PL" smtClean="0"/>
              <a:pPr/>
              <a:t>2019-12-04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7156EF3-565D-40AC-B5BF-7CE0FD33A9FC}"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963084" y="1981201"/>
            <a:ext cx="103632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pl-PL"/>
              <a:t>Kliknij, aby edytować styl</a:t>
            </a:r>
            <a:endParaRPr kumimoji="0" lang="en-US"/>
          </a:p>
        </p:txBody>
      </p:sp>
      <p:sp>
        <p:nvSpPr>
          <p:cNvPr id="3" name="Symbol zastępczy tekstu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a:t>Kliknij, aby edytować style wzorca tekstu</a:t>
            </a:r>
          </a:p>
        </p:txBody>
      </p:sp>
      <p:sp>
        <p:nvSpPr>
          <p:cNvPr id="4" name="Symbol zastępczy daty 3"/>
          <p:cNvSpPr>
            <a:spLocks noGrp="1"/>
          </p:cNvSpPr>
          <p:nvPr>
            <p:ph type="dt" sz="half" idx="10"/>
          </p:nvPr>
        </p:nvSpPr>
        <p:spPr/>
        <p:txBody>
          <a:bodyPr/>
          <a:lstStyle/>
          <a:p>
            <a:fld id="{86D61BB5-7AA5-4E7E-B214-873663C67A44}" type="datetimeFigureOut">
              <a:rPr lang="pl-PL" smtClean="0"/>
              <a:pPr/>
              <a:t>2019-12-04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7156EF3-565D-40AC-B5BF-7CE0FD33A9FC}"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zawartości 2"/>
          <p:cNvSpPr>
            <a:spLocks noGrp="1"/>
          </p:cNvSpPr>
          <p:nvPr>
            <p:ph sz="half" idx="1"/>
          </p:nvPr>
        </p:nvSpPr>
        <p:spPr>
          <a:xfrm>
            <a:off x="609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zawartości 3"/>
          <p:cNvSpPr>
            <a:spLocks noGrp="1"/>
          </p:cNvSpPr>
          <p:nvPr>
            <p:ph sz="half" idx="2"/>
          </p:nvPr>
        </p:nvSpPr>
        <p:spPr>
          <a:xfrm>
            <a:off x="6197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5" name="Symbol zastępczy daty 4"/>
          <p:cNvSpPr>
            <a:spLocks noGrp="1"/>
          </p:cNvSpPr>
          <p:nvPr>
            <p:ph type="dt" sz="half" idx="10"/>
          </p:nvPr>
        </p:nvSpPr>
        <p:spPr/>
        <p:txBody>
          <a:bodyPr/>
          <a:lstStyle/>
          <a:p>
            <a:fld id="{86D61BB5-7AA5-4E7E-B214-873663C67A44}" type="datetimeFigureOut">
              <a:rPr lang="pl-PL" smtClean="0"/>
              <a:pPr/>
              <a:t>2019-12-04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7156EF3-565D-40AC-B5BF-7CE0FD33A9FC}"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508000" y="1143000"/>
            <a:ext cx="11176000" cy="1069848"/>
          </a:xfrm>
        </p:spPr>
        <p:txBody>
          <a:bodyPr anchor="ctr"/>
          <a:lstStyle>
            <a:lvl1pPr>
              <a:defRPr sz="4000" b="0" i="0" cap="none" baseline="0"/>
            </a:lvl1pPr>
          </a:lstStyle>
          <a:p>
            <a:r>
              <a:rPr kumimoji="0" lang="pl-PL"/>
              <a:t>Kliknij, aby edytować styl</a:t>
            </a:r>
            <a:endParaRPr kumimoji="0" lang="en-US"/>
          </a:p>
        </p:txBody>
      </p:sp>
      <p:sp>
        <p:nvSpPr>
          <p:cNvPr id="3" name="Symbol zastępczy tekstu 2"/>
          <p:cNvSpPr>
            <a:spLocks noGrp="1"/>
          </p:cNvSpPr>
          <p:nvPr>
            <p:ph type="body" idx="1"/>
          </p:nvPr>
        </p:nvSpPr>
        <p:spPr>
          <a:xfrm>
            <a:off x="508000" y="2244970"/>
            <a:ext cx="5388864"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a:t>Kliknij, aby edytować style wzorca tekstu</a:t>
            </a:r>
          </a:p>
        </p:txBody>
      </p:sp>
      <p:sp>
        <p:nvSpPr>
          <p:cNvPr id="4" name="Symbol zastępczy tekstu 3"/>
          <p:cNvSpPr>
            <a:spLocks noGrp="1"/>
          </p:cNvSpPr>
          <p:nvPr>
            <p:ph type="body" sz="half" idx="3"/>
          </p:nvPr>
        </p:nvSpPr>
        <p:spPr>
          <a:xfrm>
            <a:off x="6294968" y="2244970"/>
            <a:ext cx="5389033"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a:t>Kliknij, aby edytować style wzorca tekstu</a:t>
            </a:r>
          </a:p>
        </p:txBody>
      </p:sp>
      <p:sp>
        <p:nvSpPr>
          <p:cNvPr id="5" name="Symbol zastępczy zawartości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6" name="Symbol zastępczy zawartości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26" name="Symbol zastępczy daty 25"/>
          <p:cNvSpPr>
            <a:spLocks noGrp="1"/>
          </p:cNvSpPr>
          <p:nvPr>
            <p:ph type="dt" sz="half" idx="10"/>
          </p:nvPr>
        </p:nvSpPr>
        <p:spPr/>
        <p:txBody>
          <a:bodyPr rtlCol="0"/>
          <a:lstStyle/>
          <a:p>
            <a:fld id="{86D61BB5-7AA5-4E7E-B214-873663C67A44}" type="datetimeFigureOut">
              <a:rPr lang="pl-PL" smtClean="0"/>
              <a:pPr/>
              <a:t>2019-12-04</a:t>
            </a:fld>
            <a:endParaRPr lang="pl-PL"/>
          </a:p>
        </p:txBody>
      </p:sp>
      <p:sp>
        <p:nvSpPr>
          <p:cNvPr id="27" name="Symbol zastępczy numeru slajdu 26"/>
          <p:cNvSpPr>
            <a:spLocks noGrp="1"/>
          </p:cNvSpPr>
          <p:nvPr>
            <p:ph type="sldNum" sz="quarter" idx="11"/>
          </p:nvPr>
        </p:nvSpPr>
        <p:spPr/>
        <p:txBody>
          <a:bodyPr rtlCol="0"/>
          <a:lstStyle/>
          <a:p>
            <a:fld id="{17156EF3-565D-40AC-B5BF-7CE0FD33A9FC}" type="slidenum">
              <a:rPr lang="pl-PL" smtClean="0"/>
              <a:pPr/>
              <a:t>‹#›</a:t>
            </a:fld>
            <a:endParaRPr lang="pl-PL"/>
          </a:p>
        </p:txBody>
      </p:sp>
      <p:sp>
        <p:nvSpPr>
          <p:cNvPr id="28" name="Symbol zastępczy stopki 27"/>
          <p:cNvSpPr>
            <a:spLocks noGrp="1"/>
          </p:cNvSpPr>
          <p:nvPr>
            <p:ph type="ftr" sz="quarter" idx="12"/>
          </p:nvPr>
        </p:nvSpPr>
        <p:spPr/>
        <p:txBody>
          <a:bodyPr rtlCol="0"/>
          <a:lstStyle/>
          <a:p>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pl-PL"/>
              <a:t>Kliknij, aby edytować styl</a:t>
            </a:r>
            <a:endParaRPr kumimoji="0" lang="en-US"/>
          </a:p>
        </p:txBody>
      </p:sp>
      <p:sp>
        <p:nvSpPr>
          <p:cNvPr id="3" name="Symbol zastępczy daty 2"/>
          <p:cNvSpPr>
            <a:spLocks noGrp="1"/>
          </p:cNvSpPr>
          <p:nvPr>
            <p:ph type="dt" sz="half" idx="10"/>
          </p:nvPr>
        </p:nvSpPr>
        <p:spPr>
          <a:xfrm>
            <a:off x="8778240" y="612648"/>
            <a:ext cx="1276352" cy="457200"/>
          </a:xfrm>
        </p:spPr>
        <p:txBody>
          <a:bodyPr/>
          <a:lstStyle/>
          <a:p>
            <a:fld id="{86D61BB5-7AA5-4E7E-B214-873663C67A44}" type="datetimeFigureOut">
              <a:rPr lang="pl-PL" smtClean="0"/>
              <a:pPr/>
              <a:t>2019-12-04</a:t>
            </a:fld>
            <a:endParaRPr lang="pl-PL"/>
          </a:p>
        </p:txBody>
      </p:sp>
      <p:sp>
        <p:nvSpPr>
          <p:cNvPr id="4" name="Symbol zastępczy stopki 3"/>
          <p:cNvSpPr>
            <a:spLocks noGrp="1"/>
          </p:cNvSpPr>
          <p:nvPr>
            <p:ph type="ftr" sz="quarter" idx="11"/>
          </p:nvPr>
        </p:nvSpPr>
        <p:spPr>
          <a:xfrm>
            <a:off x="7010400" y="612648"/>
            <a:ext cx="1767840" cy="457200"/>
          </a:xfrm>
        </p:spPr>
        <p:txBody>
          <a:bodyPr/>
          <a:lstStyle/>
          <a:p>
            <a:endParaRPr lang="pl-PL"/>
          </a:p>
        </p:txBody>
      </p:sp>
      <p:sp>
        <p:nvSpPr>
          <p:cNvPr id="5" name="Symbol zastępczy numeru slajdu 4"/>
          <p:cNvSpPr>
            <a:spLocks noGrp="1"/>
          </p:cNvSpPr>
          <p:nvPr>
            <p:ph type="sldNum" sz="quarter" idx="12"/>
          </p:nvPr>
        </p:nvSpPr>
        <p:spPr>
          <a:xfrm>
            <a:off x="10899648" y="2272"/>
            <a:ext cx="1016000" cy="365760"/>
          </a:xfrm>
        </p:spPr>
        <p:txBody>
          <a:bodyPr/>
          <a:lstStyle/>
          <a:p>
            <a:fld id="{17156EF3-565D-40AC-B5BF-7CE0FD33A9FC}"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86D61BB5-7AA5-4E7E-B214-873663C67A44}" type="datetimeFigureOut">
              <a:rPr lang="pl-PL" smtClean="0"/>
              <a:pPr/>
              <a:t>2019-12-04</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17156EF3-565D-40AC-B5BF-7CE0FD33A9FC}"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7137995" y="1101970"/>
            <a:ext cx="4511040" cy="877824"/>
          </a:xfrm>
        </p:spPr>
        <p:txBody>
          <a:bodyPr anchor="b"/>
          <a:lstStyle>
            <a:lvl1pPr algn="l">
              <a:buNone/>
              <a:defRPr sz="1800" b="1"/>
            </a:lvl1pPr>
          </a:lstStyle>
          <a:p>
            <a:r>
              <a:rPr kumimoji="0" lang="pl-PL"/>
              <a:t>Kliknij, aby edytować styl</a:t>
            </a:r>
            <a:endParaRPr kumimoji="0" lang="en-US"/>
          </a:p>
        </p:txBody>
      </p:sp>
      <p:sp>
        <p:nvSpPr>
          <p:cNvPr id="3" name="Symbol zastępczy tekstu 2"/>
          <p:cNvSpPr>
            <a:spLocks noGrp="1"/>
          </p:cNvSpPr>
          <p:nvPr>
            <p:ph type="body" idx="2"/>
          </p:nvPr>
        </p:nvSpPr>
        <p:spPr>
          <a:xfrm>
            <a:off x="7137995" y="2010727"/>
            <a:ext cx="451104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a:t>Kliknij, aby edytować style wzorca tekstu</a:t>
            </a:r>
          </a:p>
        </p:txBody>
      </p:sp>
      <p:sp>
        <p:nvSpPr>
          <p:cNvPr id="4" name="Symbol zastępczy zawartości 3"/>
          <p:cNvSpPr>
            <a:spLocks noGrp="1"/>
          </p:cNvSpPr>
          <p:nvPr>
            <p:ph sz="half" idx="1"/>
          </p:nvPr>
        </p:nvSpPr>
        <p:spPr>
          <a:xfrm>
            <a:off x="203200" y="776287"/>
            <a:ext cx="6803136"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5" name="Symbol zastępczy daty 4"/>
          <p:cNvSpPr>
            <a:spLocks noGrp="1"/>
          </p:cNvSpPr>
          <p:nvPr>
            <p:ph type="dt" sz="half" idx="10"/>
          </p:nvPr>
        </p:nvSpPr>
        <p:spPr/>
        <p:txBody>
          <a:bodyPr/>
          <a:lstStyle/>
          <a:p>
            <a:fld id="{86D61BB5-7AA5-4E7E-B214-873663C67A44}" type="datetimeFigureOut">
              <a:rPr lang="pl-PL" smtClean="0"/>
              <a:pPr/>
              <a:t>2019-12-04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7156EF3-565D-40AC-B5BF-7CE0FD33A9FC}"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pl-PL"/>
              <a:t>Kliknij, aby edytować styl</a:t>
            </a:r>
            <a:endParaRPr kumimoji="0" lang="en-US"/>
          </a:p>
        </p:txBody>
      </p:sp>
      <p:sp>
        <p:nvSpPr>
          <p:cNvPr id="3" name="Symbol zastępczy obrazu 2"/>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pl-PL"/>
              <a:t>Kliknij ikonę, aby dodać obraz</a:t>
            </a:r>
            <a:endParaRPr kumimoji="0" lang="en-US" dirty="0"/>
          </a:p>
        </p:txBody>
      </p:sp>
      <p:sp>
        <p:nvSpPr>
          <p:cNvPr id="4" name="Symbol zastępczy tekstu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l-PL"/>
              <a:t>Kliknij, aby edytować style wzorca tekstu</a:t>
            </a:r>
          </a:p>
        </p:txBody>
      </p:sp>
      <p:sp>
        <p:nvSpPr>
          <p:cNvPr id="5" name="Symbol zastępczy daty 4"/>
          <p:cNvSpPr>
            <a:spLocks noGrp="1"/>
          </p:cNvSpPr>
          <p:nvPr>
            <p:ph type="dt" sz="half" idx="10"/>
          </p:nvPr>
        </p:nvSpPr>
        <p:spPr/>
        <p:txBody>
          <a:bodyPr/>
          <a:lstStyle/>
          <a:p>
            <a:fld id="{86D61BB5-7AA5-4E7E-B214-873663C67A44}" type="datetimeFigureOut">
              <a:rPr lang="pl-PL" smtClean="0"/>
              <a:pPr/>
              <a:t>2019-12-04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7156EF3-565D-40AC-B5BF-7CE0FD33A9FC}"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Prostokąt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Prostokąt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Prostokąt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Prostokąt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Prostokąt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Prostokąt zaokrąglony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Prostokąt zaokrąglony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Prostokąt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Prostokąt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Prostokąt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Prostokąt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Prostokąt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Prostokąt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Symbol zastępczy tytułu 21"/>
          <p:cNvSpPr>
            <a:spLocks noGrp="1"/>
          </p:cNvSpPr>
          <p:nvPr>
            <p:ph type="title"/>
          </p:nvPr>
        </p:nvSpPr>
        <p:spPr>
          <a:xfrm>
            <a:off x="609600" y="1143000"/>
            <a:ext cx="10972800" cy="1066800"/>
          </a:xfrm>
          <a:prstGeom prst="rect">
            <a:avLst/>
          </a:prstGeom>
        </p:spPr>
        <p:txBody>
          <a:bodyPr vert="horz" anchor="ctr">
            <a:normAutofit/>
          </a:bodyPr>
          <a:lstStyle/>
          <a:p>
            <a:r>
              <a:rPr kumimoji="0" lang="pl-PL"/>
              <a:t>Kliknij, aby edytować styl</a:t>
            </a:r>
            <a:endParaRPr kumimoji="0" lang="en-US"/>
          </a:p>
        </p:txBody>
      </p:sp>
      <p:sp>
        <p:nvSpPr>
          <p:cNvPr id="13" name="Symbol zastępczy tekstu 12"/>
          <p:cNvSpPr>
            <a:spLocks noGrp="1"/>
          </p:cNvSpPr>
          <p:nvPr>
            <p:ph type="body" idx="1"/>
          </p:nvPr>
        </p:nvSpPr>
        <p:spPr>
          <a:xfrm>
            <a:off x="609600" y="2249424"/>
            <a:ext cx="10972800" cy="4325112"/>
          </a:xfrm>
          <a:prstGeom prst="rect">
            <a:avLst/>
          </a:prstGeom>
        </p:spPr>
        <p:txBody>
          <a:bodyPr vert="horz">
            <a:normAutofit/>
          </a:bodyPr>
          <a:lstStyle/>
          <a:p>
            <a:pPr lvl="0" eaLnBrk="1" latinLnBrk="0" hangingPunct="1"/>
            <a:r>
              <a:rPr kumimoji="0" lang="pl-PL"/>
              <a:t>Kliknij, aby edytować style wzorca tekstu</a:t>
            </a:r>
          </a:p>
          <a:p>
            <a:pPr lvl="1" eaLnBrk="1" latinLnBrk="0" hangingPunct="1"/>
            <a:r>
              <a:rPr kumimoji="0" lang="pl-PL"/>
              <a:t>Drugi poziom</a:t>
            </a:r>
          </a:p>
          <a:p>
            <a:pPr lvl="2" eaLnBrk="1" latinLnBrk="0" hangingPunct="1"/>
            <a:r>
              <a:rPr kumimoji="0" lang="pl-PL"/>
              <a:t>Trzeci poziom</a:t>
            </a:r>
          </a:p>
          <a:p>
            <a:pPr lvl="3" eaLnBrk="1" latinLnBrk="0" hangingPunct="1"/>
            <a:r>
              <a:rPr kumimoji="0" lang="pl-PL"/>
              <a:t>Czwarty poziom</a:t>
            </a:r>
          </a:p>
          <a:p>
            <a:pPr lvl="4" eaLnBrk="1" latinLnBrk="0" hangingPunct="1"/>
            <a:r>
              <a:rPr kumimoji="0" lang="pl-PL"/>
              <a:t>Piąty poziom</a:t>
            </a:r>
            <a:endParaRPr kumimoji="0" lang="en-US"/>
          </a:p>
        </p:txBody>
      </p:sp>
      <p:sp>
        <p:nvSpPr>
          <p:cNvPr id="14" name="Symbol zastępczy daty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800">
                <a:solidFill>
                  <a:schemeClr val="accent2"/>
                </a:solidFill>
              </a:defRPr>
            </a:lvl1pPr>
          </a:lstStyle>
          <a:p>
            <a:fld id="{86D61BB5-7AA5-4E7E-B214-873663C67A44}" type="datetimeFigureOut">
              <a:rPr lang="pl-PL" smtClean="0"/>
              <a:pPr/>
              <a:t>2019-12-04</a:t>
            </a:fld>
            <a:endParaRPr lang="pl-PL"/>
          </a:p>
        </p:txBody>
      </p:sp>
      <p:sp>
        <p:nvSpPr>
          <p:cNvPr id="3" name="Symbol zastępczy stopki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800">
                <a:solidFill>
                  <a:schemeClr val="accent2"/>
                </a:solidFill>
              </a:defRPr>
            </a:lvl1pPr>
          </a:lstStyle>
          <a:p>
            <a:endParaRPr lang="pl-PL"/>
          </a:p>
        </p:txBody>
      </p:sp>
      <p:sp>
        <p:nvSpPr>
          <p:cNvPr id="23" name="Symbol zastępczy numeru slajdu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17156EF3-565D-40AC-B5BF-7CE0FD33A9FC}"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2ED60F34-9C2B-4402-9033-A35620BFE75A}"/>
              </a:ext>
            </a:extLst>
          </p:cNvPr>
          <p:cNvSpPr>
            <a:spLocks noGrp="1"/>
          </p:cNvSpPr>
          <p:nvPr>
            <p:ph type="ctrTitle"/>
          </p:nvPr>
        </p:nvSpPr>
        <p:spPr>
          <a:xfrm>
            <a:off x="1244048" y="1478758"/>
            <a:ext cx="10141740" cy="1999938"/>
          </a:xfrm>
        </p:spPr>
        <p:txBody>
          <a:bodyPr>
            <a:normAutofit fontScale="90000"/>
          </a:bodyPr>
          <a:lstStyle/>
          <a:p>
            <a:pPr algn="ctr"/>
            <a:r>
              <a:rPr lang="pl-PL" sz="4000" b="1" dirty="0">
                <a:latin typeface="Lucida Bright" pitchFamily="18" charset="0"/>
                <a:cs typeface="Times New Roman" pitchFamily="18" charset="0"/>
              </a:rPr>
              <a:t> </a:t>
            </a:r>
            <a:br>
              <a:rPr lang="pl-PL" sz="4000" b="1" dirty="0">
                <a:latin typeface="Lucida Bright" pitchFamily="18" charset="0"/>
                <a:cs typeface="Times New Roman" pitchFamily="18" charset="0"/>
              </a:rPr>
            </a:br>
            <a:r>
              <a:rPr lang="pl-PL" sz="4000" b="1" dirty="0">
                <a:latin typeface="Lucida Bright" pitchFamily="18" charset="0"/>
                <a:cs typeface="Times New Roman" pitchFamily="18" charset="0"/>
              </a:rPr>
              <a:t>Kompetencje edukatora zdrowia. </a:t>
            </a:r>
            <a:br>
              <a:rPr lang="pl-PL" sz="4000" b="1" dirty="0">
                <a:latin typeface="Lucida Bright" pitchFamily="18" charset="0"/>
                <a:cs typeface="Times New Roman" pitchFamily="18" charset="0"/>
              </a:rPr>
            </a:br>
            <a:r>
              <a:rPr lang="pl-PL" sz="4000" b="1" dirty="0">
                <a:latin typeface="Lucida Bright" pitchFamily="18" charset="0"/>
                <a:cs typeface="Times New Roman" pitchFamily="18" charset="0"/>
              </a:rPr>
              <a:t>Nowy zawód, nowe oczekiwania.</a:t>
            </a:r>
            <a:r>
              <a:rPr lang="pl-PL" b="1" dirty="0">
                <a:solidFill>
                  <a:prstClr val="black"/>
                </a:solidFill>
                <a:latin typeface="Lucida Bright" pitchFamily="18" charset="0"/>
                <a:cs typeface="Arial" panose="020B0604020202020204" pitchFamily="34" charset="0"/>
              </a:rPr>
              <a:t/>
            </a:r>
            <a:br>
              <a:rPr lang="pl-PL" b="1" dirty="0">
                <a:solidFill>
                  <a:prstClr val="black"/>
                </a:solidFill>
                <a:latin typeface="Lucida Bright" pitchFamily="18" charset="0"/>
                <a:cs typeface="Arial" panose="020B0604020202020204" pitchFamily="34" charset="0"/>
              </a:rPr>
            </a:br>
            <a:endParaRPr lang="pl-PL" dirty="0">
              <a:latin typeface="Lucida Bright" pitchFamily="18" charset="0"/>
            </a:endParaRPr>
          </a:p>
        </p:txBody>
      </p:sp>
      <p:sp>
        <p:nvSpPr>
          <p:cNvPr id="7" name="Prostokąt 6"/>
          <p:cNvSpPr/>
          <p:nvPr/>
        </p:nvSpPr>
        <p:spPr>
          <a:xfrm>
            <a:off x="7535194" y="4256550"/>
            <a:ext cx="4328746" cy="2431435"/>
          </a:xfrm>
          <a:prstGeom prst="rect">
            <a:avLst/>
          </a:prstGeom>
          <a:noFill/>
          <a:ln w="9525" cap="flat" cmpd="sng" algn="ctr">
            <a:solidFill>
              <a:schemeClr val="bg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a:spAutoFit/>
          </a:bodyPr>
          <a:lstStyle/>
          <a:p>
            <a:r>
              <a:rPr lang="pl-PL" sz="2000" b="1" dirty="0">
                <a:latin typeface="Times New Roman" pitchFamily="18" charset="0"/>
                <a:cs typeface="Times New Roman" pitchFamily="18" charset="0"/>
              </a:rPr>
              <a:t>Karolina Kowalczyk</a:t>
            </a:r>
          </a:p>
          <a:p>
            <a:r>
              <a:rPr lang="pl-PL" sz="2000" b="1" dirty="0">
                <a:latin typeface="Times New Roman" pitchFamily="18" charset="0"/>
                <a:cs typeface="Times New Roman" pitchFamily="18" charset="0"/>
              </a:rPr>
              <a:t>Zdrowie publiczne I rok, II st.</a:t>
            </a:r>
          </a:p>
          <a:p>
            <a:r>
              <a:rPr lang="pl-PL" sz="2000" b="1" dirty="0">
                <a:latin typeface="Times New Roman" pitchFamily="18" charset="0"/>
                <a:cs typeface="Times New Roman" pitchFamily="18" charset="0"/>
              </a:rPr>
              <a:t>Uniwersytet Medyczny w Lublinie</a:t>
            </a:r>
          </a:p>
          <a:p>
            <a:endParaRPr lang="pl-PL" sz="1400" dirty="0">
              <a:latin typeface="Times New Roman" pitchFamily="18" charset="0"/>
              <a:cs typeface="Times New Roman" pitchFamily="18" charset="0"/>
            </a:endParaRPr>
          </a:p>
          <a:p>
            <a:pPr algn="r"/>
            <a:r>
              <a:rPr lang="pl-PL" sz="1500" dirty="0">
                <a:latin typeface="Times New Roman" pitchFamily="18" charset="0"/>
                <a:cs typeface="Times New Roman" pitchFamily="18" charset="0"/>
              </a:rPr>
              <a:t>Opiekun merytoryczny pracy</a:t>
            </a:r>
          </a:p>
          <a:p>
            <a:pPr algn="r"/>
            <a:r>
              <a:rPr lang="pl-PL" sz="1500" dirty="0">
                <a:latin typeface="Times New Roman" pitchFamily="18" charset="0"/>
                <a:cs typeface="Times New Roman" pitchFamily="18" charset="0"/>
              </a:rPr>
              <a:t>Dr n. o zdr Ewa Kawiak-Jawor</a:t>
            </a:r>
          </a:p>
          <a:p>
            <a:pPr algn="r"/>
            <a:r>
              <a:rPr lang="pl-PL" sz="1500" dirty="0">
                <a:latin typeface="Times New Roman" pitchFamily="18" charset="0"/>
                <a:cs typeface="Times New Roman" pitchFamily="18" charset="0"/>
              </a:rPr>
              <a:t>Katedra Zdrowia Publicznego</a:t>
            </a:r>
          </a:p>
          <a:p>
            <a:pPr algn="r"/>
            <a:r>
              <a:rPr lang="pl-PL" sz="1500" dirty="0">
                <a:latin typeface="Times New Roman" pitchFamily="18" charset="0"/>
                <a:cs typeface="Times New Roman" pitchFamily="18" charset="0"/>
              </a:rPr>
              <a:t>Uniwersytet Medyczny w Lublinie</a:t>
            </a:r>
          </a:p>
          <a:p>
            <a:endParaRPr lang="pl-PL" dirty="0">
              <a:latin typeface="Arial" panose="020B0604020202020204" pitchFamily="34" charset="0"/>
              <a:cs typeface="Arial" panose="020B0604020202020204" pitchFamily="34" charset="0"/>
            </a:endParaRPr>
          </a:p>
        </p:txBody>
      </p:sp>
      <p:pic>
        <p:nvPicPr>
          <p:cNvPr id="5" name="Picture 3"/>
          <p:cNvPicPr>
            <a:picLocks noChangeAspect="1" noChangeArrowheads="1"/>
          </p:cNvPicPr>
          <p:nvPr/>
        </p:nvPicPr>
        <p:blipFill>
          <a:blip r:embed="rId3" cstate="print"/>
          <a:srcRect/>
          <a:stretch>
            <a:fillRect/>
          </a:stretch>
        </p:blipFill>
        <p:spPr bwMode="auto">
          <a:xfrm>
            <a:off x="3880112" y="3950594"/>
            <a:ext cx="3022601" cy="2590802"/>
          </a:xfrm>
          <a:prstGeom prst="rect">
            <a:avLst/>
          </a:prstGeom>
          <a:noFill/>
          <a:ln w="9525">
            <a:noFill/>
            <a:miter lim="800000"/>
            <a:headEnd/>
            <a:tailEnd/>
          </a:ln>
        </p:spPr>
      </p:pic>
      <p:pic>
        <p:nvPicPr>
          <p:cNvPr id="6" name="Obraz 5">
            <a:extLst>
              <a:ext uri="{FF2B5EF4-FFF2-40B4-BE49-F238E27FC236}">
                <a16:creationId xmlns="" xmlns:a16="http://schemas.microsoft.com/office/drawing/2014/main" id="{28A50C7B-3480-49C4-B6CD-63467D7672BC}"/>
              </a:ext>
            </a:extLst>
          </p:cNvPr>
          <p:cNvPicPr>
            <a:picLocks noChangeAspect="1"/>
          </p:cNvPicPr>
          <p:nvPr/>
        </p:nvPicPr>
        <p:blipFill>
          <a:blip r:embed="rId4" cstate="print"/>
          <a:stretch>
            <a:fillRect/>
          </a:stretch>
        </p:blipFill>
        <p:spPr>
          <a:xfrm>
            <a:off x="578747" y="4542733"/>
            <a:ext cx="2314575" cy="1457325"/>
          </a:xfrm>
          <a:prstGeom prst="rect">
            <a:avLst/>
          </a:prstGeom>
        </p:spPr>
      </p:pic>
    </p:spTree>
    <p:extLst>
      <p:ext uri="{BB962C8B-B14F-4D97-AF65-F5344CB8AC3E}">
        <p14:creationId xmlns:p14="http://schemas.microsoft.com/office/powerpoint/2010/main" val="988293819"/>
      </p:ext>
    </p:extLst>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8350FB8C-909B-440C-8C28-74E7B62CCC43}"/>
              </a:ext>
            </a:extLst>
          </p:cNvPr>
          <p:cNvSpPr>
            <a:spLocks noGrp="1"/>
          </p:cNvSpPr>
          <p:nvPr>
            <p:ph type="title"/>
          </p:nvPr>
        </p:nvSpPr>
        <p:spPr>
          <a:xfrm>
            <a:off x="609600" y="1016000"/>
            <a:ext cx="10972800" cy="1066800"/>
          </a:xfrm>
        </p:spPr>
        <p:txBody>
          <a:bodyPr/>
          <a:lstStyle/>
          <a:p>
            <a:pPr algn="ctr"/>
            <a:r>
              <a:rPr lang="pl-PL" sz="3600" b="1" dirty="0">
                <a:solidFill>
                  <a:schemeClr val="tx1"/>
                </a:solidFill>
                <a:latin typeface="Lucida Bright" pitchFamily="18" charset="0"/>
              </a:rPr>
              <a:t>Opis metody i badanej grupy</a:t>
            </a:r>
          </a:p>
        </p:txBody>
      </p:sp>
      <p:graphicFrame>
        <p:nvGraphicFramePr>
          <p:cNvPr id="5" name="Diagram 4">
            <a:extLst>
              <a:ext uri="{FF2B5EF4-FFF2-40B4-BE49-F238E27FC236}">
                <a16:creationId xmlns="" xmlns:a16="http://schemas.microsoft.com/office/drawing/2014/main" id="{DC6D9651-A5EB-4418-A1CD-5BD3F7529B4B}"/>
              </a:ext>
            </a:extLst>
          </p:cNvPr>
          <p:cNvGraphicFramePr/>
          <p:nvPr>
            <p:extLst>
              <p:ext uri="{D42A27DB-BD31-4B8C-83A1-F6EECF244321}">
                <p14:modId xmlns:p14="http://schemas.microsoft.com/office/powerpoint/2010/main" val="180669778"/>
              </p:ext>
            </p:extLst>
          </p:nvPr>
        </p:nvGraphicFramePr>
        <p:xfrm>
          <a:off x="1473200" y="2082800"/>
          <a:ext cx="8928100" cy="3505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16116303"/>
      </p:ext>
    </p:extLst>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222965" y="908765"/>
            <a:ext cx="9614263" cy="940526"/>
          </a:xfrm>
        </p:spPr>
        <p:txBody>
          <a:bodyPr>
            <a:normAutofit/>
          </a:bodyPr>
          <a:lstStyle/>
          <a:p>
            <a:pPr algn="ctr"/>
            <a:r>
              <a:rPr lang="pl-PL" sz="3600" b="1" dirty="0">
                <a:solidFill>
                  <a:schemeClr val="tx1"/>
                </a:solidFill>
                <a:latin typeface="Lucida Bright" pitchFamily="18" charset="0"/>
                <a:cs typeface="Arial" panose="020B0604020202020204" pitchFamily="34" charset="0"/>
              </a:rPr>
              <a:t>Materiał badawczy</a:t>
            </a:r>
          </a:p>
        </p:txBody>
      </p:sp>
      <p:sp>
        <p:nvSpPr>
          <p:cNvPr id="3" name="TextBox 2">
            <a:extLst>
              <a:ext uri="{FF2B5EF4-FFF2-40B4-BE49-F238E27FC236}">
                <a16:creationId xmlns="" xmlns:a16="http://schemas.microsoft.com/office/drawing/2014/main" id="{F1AA9CF6-A3E3-45DF-9362-2CEA933FFDD6}"/>
              </a:ext>
            </a:extLst>
          </p:cNvPr>
          <p:cNvSpPr txBox="1"/>
          <p:nvPr/>
        </p:nvSpPr>
        <p:spPr>
          <a:xfrm>
            <a:off x="664346" y="2186692"/>
            <a:ext cx="10934700" cy="34778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150000"/>
              </a:lnSpc>
            </a:pPr>
            <a:r>
              <a:rPr lang="pl-PL" sz="2400" dirty="0">
                <a:latin typeface="Times New Roman" pitchFamily="18" charset="0"/>
                <a:cs typeface="Times New Roman" pitchFamily="18" charset="0"/>
              </a:rPr>
              <a:t>Badania zrealizowano na Uniwersytecie Medyczny w Lublinie. </a:t>
            </a:r>
          </a:p>
          <a:p>
            <a:pPr algn="ctr">
              <a:lnSpc>
                <a:spcPct val="150000"/>
              </a:lnSpc>
            </a:pPr>
            <a:r>
              <a:rPr lang="pl-PL" sz="2400" dirty="0">
                <a:latin typeface="Times New Roman" pitchFamily="18" charset="0"/>
                <a:cs typeface="Times New Roman" pitchFamily="18" charset="0"/>
              </a:rPr>
              <a:t>W badaniu wzięło udział 35 studentów pierwszego, drugiego </a:t>
            </a:r>
          </a:p>
          <a:p>
            <a:pPr algn="ctr">
              <a:lnSpc>
                <a:spcPct val="150000"/>
              </a:lnSpc>
            </a:pPr>
            <a:r>
              <a:rPr lang="pl-PL" sz="2400" dirty="0">
                <a:latin typeface="Times New Roman" pitchFamily="18" charset="0"/>
                <a:cs typeface="Times New Roman" pitchFamily="18" charset="0"/>
              </a:rPr>
              <a:t>i trzeciego roku studiów, w wieku 19-25 lat.</a:t>
            </a:r>
          </a:p>
          <a:p>
            <a:endParaRPr lang="pl-PL" sz="3200" dirty="0">
              <a:cs typeface="Arial"/>
            </a:endParaRPr>
          </a:p>
          <a:p>
            <a:endParaRPr lang="pl-PL" sz="2400" dirty="0"/>
          </a:p>
          <a:p>
            <a:pPr algn="ctr"/>
            <a:r>
              <a:rPr lang="pl-PL" sz="2400" b="1" dirty="0">
                <a:solidFill>
                  <a:srgbClr val="342795"/>
                </a:solidFill>
                <a:latin typeface="Times New Roman" pitchFamily="18" charset="0"/>
                <a:cs typeface="Times New Roman" pitchFamily="18" charset="0"/>
              </a:rPr>
              <a:t>Całość ankiet została wypełniona przez respondentów poprawnie.</a:t>
            </a:r>
          </a:p>
          <a:p>
            <a:endParaRPr lang="pl-PL" sz="3200" dirty="0">
              <a:solidFill>
                <a:srgbClr val="342795"/>
              </a:solidFill>
              <a:latin typeface="Arial"/>
              <a:cs typeface="Arial"/>
            </a:endParaRPr>
          </a:p>
        </p:txBody>
      </p:sp>
    </p:spTree>
    <p:extLst>
      <p:ext uri="{BB962C8B-B14F-4D97-AF65-F5344CB8AC3E}">
        <p14:creationId xmlns:p14="http://schemas.microsoft.com/office/powerpoint/2010/main" val="2849777809"/>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609600" y="0"/>
            <a:ext cx="10972800" cy="1143000"/>
          </a:xfrm>
        </p:spPr>
        <p:txBody>
          <a:bodyPr>
            <a:normAutofit/>
          </a:bodyPr>
          <a:lstStyle/>
          <a:p>
            <a:pPr algn="ctr"/>
            <a:r>
              <a:rPr lang="pl-PL" sz="3600" b="1" dirty="0">
                <a:solidFill>
                  <a:schemeClr val="tx1"/>
                </a:solidFill>
                <a:effectLst/>
                <a:latin typeface="Lucida Bright" pitchFamily="18" charset="0"/>
                <a:cs typeface="Arial" pitchFamily="34" charset="0"/>
              </a:rPr>
              <a:t>Analiza badanej grupy</a:t>
            </a:r>
            <a:endParaRPr lang="pl-PL" sz="3600" b="1" dirty="0">
              <a:solidFill>
                <a:schemeClr val="tx1"/>
              </a:solidFill>
              <a:latin typeface="Lucida Bright" pitchFamily="18" charset="0"/>
            </a:endParaRPr>
          </a:p>
        </p:txBody>
      </p:sp>
      <p:graphicFrame>
        <p:nvGraphicFramePr>
          <p:cNvPr id="4" name="Wykres 3"/>
          <p:cNvGraphicFramePr/>
          <p:nvPr/>
        </p:nvGraphicFramePr>
        <p:xfrm>
          <a:off x="875732" y="114300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Wykres 5"/>
          <p:cNvGraphicFramePr/>
          <p:nvPr/>
        </p:nvGraphicFramePr>
        <p:xfrm>
          <a:off x="6058199" y="821301"/>
          <a:ext cx="5152571" cy="300445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Wykres 6"/>
          <p:cNvGraphicFramePr/>
          <p:nvPr/>
        </p:nvGraphicFramePr>
        <p:xfrm>
          <a:off x="770987" y="4085771"/>
          <a:ext cx="5109029" cy="277222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Wykres 8"/>
          <p:cNvGraphicFramePr/>
          <p:nvPr/>
        </p:nvGraphicFramePr>
        <p:xfrm>
          <a:off x="6212004" y="4063621"/>
          <a:ext cx="4910921" cy="2794379"/>
        </p:xfrm>
        <a:graphic>
          <a:graphicData uri="http://schemas.openxmlformats.org/drawingml/2006/chart">
            <c:chart xmlns:c="http://schemas.openxmlformats.org/drawingml/2006/chart" xmlns:r="http://schemas.openxmlformats.org/officeDocument/2006/relationships" r:id="rId6"/>
          </a:graphicData>
        </a:graphic>
      </p:graphicFrame>
      <p:sp>
        <p:nvSpPr>
          <p:cNvPr id="1025" name="Rectangle 1"/>
          <p:cNvSpPr>
            <a:spLocks noChangeArrowheads="1"/>
          </p:cNvSpPr>
          <p:nvPr/>
        </p:nvSpPr>
        <p:spPr bwMode="auto">
          <a:xfrm>
            <a:off x="846159" y="917392"/>
            <a:ext cx="4708478"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809625" algn="l"/>
              </a:tabLst>
            </a:pPr>
            <a:r>
              <a:rPr kumimoji="0" lang="pl-PL" b="1" i="1" u="none" strike="noStrike" cap="none" normalizeH="0" baseline="0" dirty="0" bmk="_Toc9546380">
                <a:ln>
                  <a:noFill/>
                </a:ln>
                <a:solidFill>
                  <a:srgbClr val="000000"/>
                </a:solidFill>
                <a:effectLst/>
                <a:latin typeface="Times New Roman" pitchFamily="18" charset="0"/>
                <a:ea typeface="Times New Roman" pitchFamily="18" charset="0"/>
                <a:cs typeface="Times New Roman" pitchFamily="18" charset="0"/>
              </a:rPr>
              <a:t>Płeć studentów.</a:t>
            </a:r>
            <a:endParaRPr kumimoji="0" lang="pl-PL" b="0" i="1" u="none" strike="noStrike" cap="none" normalizeH="0" baseline="0" dirty="0">
              <a:ln>
                <a:noFill/>
              </a:ln>
              <a:solidFill>
                <a:schemeClr val="tx1"/>
              </a:solidFill>
              <a:effectLst/>
              <a:latin typeface="Times New Roman" pitchFamily="18" charset="0"/>
              <a:cs typeface="Times New Roman" pitchFamily="18" charset="0"/>
            </a:endParaRPr>
          </a:p>
        </p:txBody>
      </p:sp>
      <p:sp>
        <p:nvSpPr>
          <p:cNvPr id="1026" name="Rectangle 2"/>
          <p:cNvSpPr>
            <a:spLocks noChangeArrowheads="1"/>
          </p:cNvSpPr>
          <p:nvPr/>
        </p:nvSpPr>
        <p:spPr bwMode="auto">
          <a:xfrm>
            <a:off x="5171332" y="841840"/>
            <a:ext cx="7428931"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809625" algn="l"/>
              </a:tabLst>
            </a:pPr>
            <a:r>
              <a:rPr kumimoji="0" lang="pl-PL" b="1" i="1" u="none" strike="noStrike" cap="none" normalizeH="0" baseline="0" dirty="0" bmk="_Toc9546381">
                <a:ln>
                  <a:noFill/>
                </a:ln>
                <a:solidFill>
                  <a:srgbClr val="000000"/>
                </a:solidFill>
                <a:effectLst/>
                <a:latin typeface="Times New Roman" pitchFamily="18" charset="0"/>
                <a:ea typeface="Times New Roman" pitchFamily="18" charset="0"/>
                <a:cs typeface="Times New Roman" pitchFamily="18" charset="0"/>
              </a:rPr>
              <a:t>Rok studiów.</a:t>
            </a:r>
            <a:endParaRPr kumimoji="0" lang="pl-PL" b="0" i="1" u="none" strike="noStrike" cap="none" normalizeH="0" baseline="0" dirty="0">
              <a:ln>
                <a:noFill/>
              </a:ln>
              <a:solidFill>
                <a:schemeClr val="tx1"/>
              </a:solidFill>
              <a:effectLst/>
              <a:latin typeface="Times New Roman" pitchFamily="18" charset="0"/>
              <a:cs typeface="Times New Roman" pitchFamily="18" charset="0"/>
            </a:endParaRPr>
          </a:p>
        </p:txBody>
      </p:sp>
      <p:sp>
        <p:nvSpPr>
          <p:cNvPr id="1027" name="Rectangle 3"/>
          <p:cNvSpPr>
            <a:spLocks noChangeArrowheads="1"/>
          </p:cNvSpPr>
          <p:nvPr/>
        </p:nvSpPr>
        <p:spPr bwMode="auto">
          <a:xfrm>
            <a:off x="245660" y="3864085"/>
            <a:ext cx="503602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809625" algn="l"/>
              </a:tabLst>
            </a:pPr>
            <a:r>
              <a:rPr kumimoji="0" lang="pl-PL" b="1" i="1" u="none" strike="noStrike" cap="none" normalizeH="0" baseline="0" dirty="0" bmk="_Toc9546382">
                <a:ln>
                  <a:noFill/>
                </a:ln>
                <a:solidFill>
                  <a:srgbClr val="000000"/>
                </a:solidFill>
                <a:effectLst/>
                <a:latin typeface="Times New Roman" pitchFamily="18" charset="0"/>
                <a:ea typeface="Times New Roman" pitchFamily="18" charset="0"/>
                <a:cs typeface="Times New Roman" pitchFamily="18" charset="0"/>
              </a:rPr>
              <a:t>Miejsce zamieszkania.</a:t>
            </a:r>
            <a:endParaRPr kumimoji="0" lang="pl-PL" b="0" i="1" u="none" strike="noStrike" cap="none" normalizeH="0" baseline="0" dirty="0">
              <a:ln>
                <a:noFill/>
              </a:ln>
              <a:solidFill>
                <a:schemeClr val="tx1"/>
              </a:solidFill>
              <a:effectLst/>
              <a:latin typeface="Times New Roman" pitchFamily="18" charset="0"/>
              <a:cs typeface="Times New Roman" pitchFamily="18" charset="0"/>
            </a:endParaRPr>
          </a:p>
        </p:txBody>
      </p:sp>
      <p:sp>
        <p:nvSpPr>
          <p:cNvPr id="1028" name="Rectangle 4"/>
          <p:cNvSpPr>
            <a:spLocks noChangeArrowheads="1"/>
          </p:cNvSpPr>
          <p:nvPr/>
        </p:nvSpPr>
        <p:spPr bwMode="auto">
          <a:xfrm>
            <a:off x="5800300" y="3830837"/>
            <a:ext cx="6173337"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809625" algn="l"/>
              </a:tabLst>
            </a:pPr>
            <a:r>
              <a:rPr kumimoji="0" lang="pl-PL" b="1" i="1" u="none" strike="noStrike" cap="none" normalizeH="0" baseline="0" dirty="0" bmk="_Toc9546383">
                <a:ln>
                  <a:noFill/>
                </a:ln>
                <a:solidFill>
                  <a:srgbClr val="000000"/>
                </a:solidFill>
                <a:effectLst/>
                <a:latin typeface="Times New Roman" pitchFamily="18" charset="0"/>
                <a:ea typeface="Times New Roman" pitchFamily="18" charset="0"/>
                <a:cs typeface="Times New Roman" pitchFamily="18" charset="0"/>
              </a:rPr>
              <a:t>Sytuacja finansowa</a:t>
            </a:r>
            <a:r>
              <a:rPr kumimoji="0" lang="pl-PL" b="1" i="0" u="none" strike="noStrike" cap="none" normalizeH="0" baseline="0" dirty="0" bmk="_Toc9546383">
                <a:ln>
                  <a:noFill/>
                </a:ln>
                <a:solidFill>
                  <a:srgbClr val="000000"/>
                </a:solidFill>
                <a:effectLst/>
                <a:latin typeface="Arial" pitchFamily="34" charset="0"/>
                <a:ea typeface="Times New Roman" pitchFamily="18" charset="0"/>
                <a:cs typeface="Arial" pitchFamily="34" charset="0"/>
              </a:rPr>
              <a:t>.</a:t>
            </a:r>
            <a:endParaRPr kumimoji="0" lang="pl-PL"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p:wipe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635000" y="619435"/>
            <a:ext cx="10972800" cy="1143000"/>
          </a:xfrm>
        </p:spPr>
        <p:txBody>
          <a:bodyPr>
            <a:normAutofit/>
          </a:bodyPr>
          <a:lstStyle/>
          <a:p>
            <a:pPr algn="ctr"/>
            <a:r>
              <a:rPr lang="pl-PL" sz="3600" b="1" dirty="0">
                <a:solidFill>
                  <a:schemeClr val="tx1"/>
                </a:solidFill>
                <a:latin typeface="Lucida Bright" pitchFamily="18" charset="0"/>
                <a:cs typeface="Arial" pitchFamily="34" charset="0"/>
              </a:rPr>
              <a:t>Analiza badanej grupy</a:t>
            </a:r>
            <a:endParaRPr lang="pl-PL" sz="3600" b="1" dirty="0">
              <a:solidFill>
                <a:schemeClr val="tx1"/>
              </a:solidFill>
              <a:latin typeface="Lucida Bright" pitchFamily="18" charset="0"/>
            </a:endParaRPr>
          </a:p>
        </p:txBody>
      </p:sp>
      <p:graphicFrame>
        <p:nvGraphicFramePr>
          <p:cNvPr id="5" name="Wykres 4"/>
          <p:cNvGraphicFramePr/>
          <p:nvPr/>
        </p:nvGraphicFramePr>
        <p:xfrm>
          <a:off x="0" y="1770229"/>
          <a:ext cx="6864824" cy="4642968"/>
        </p:xfrm>
        <a:graphic>
          <a:graphicData uri="http://schemas.openxmlformats.org/drawingml/2006/chart">
            <c:chart xmlns:c="http://schemas.openxmlformats.org/drawingml/2006/chart" xmlns:r="http://schemas.openxmlformats.org/officeDocument/2006/relationships" r:id="rId3"/>
          </a:graphicData>
        </a:graphic>
      </p:graphicFrame>
      <p:sp>
        <p:nvSpPr>
          <p:cNvPr id="40961" name="Rectangle 1"/>
          <p:cNvSpPr>
            <a:spLocks noChangeArrowheads="1"/>
          </p:cNvSpPr>
          <p:nvPr/>
        </p:nvSpPr>
        <p:spPr bwMode="auto">
          <a:xfrm>
            <a:off x="2785367" y="5917961"/>
            <a:ext cx="1963999" cy="43088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809625" algn="l"/>
              </a:tabLst>
            </a:pPr>
            <a:r>
              <a:rPr kumimoji="0" lang="pl-PL" sz="2200" b="1" i="1" u="none" strike="noStrike" cap="none" normalizeH="0" baseline="0" dirty="0" bmk="_Toc9546384">
                <a:ln>
                  <a:noFill/>
                </a:ln>
                <a:solidFill>
                  <a:srgbClr val="000000"/>
                </a:solidFill>
                <a:effectLst/>
                <a:latin typeface="Times New Roman" pitchFamily="18" charset="0"/>
                <a:ea typeface="Times New Roman" pitchFamily="18" charset="0"/>
                <a:cs typeface="Times New Roman" pitchFamily="18" charset="0"/>
              </a:rPr>
              <a:t>Wskaźnik BMI</a:t>
            </a:r>
            <a:r>
              <a:rPr kumimoji="0" lang="pl-PL" sz="1100" b="1" i="1" u="none" strike="noStrike" cap="none" normalizeH="0" baseline="0" dirty="0" bmk="_Toc9546384">
                <a:ln>
                  <a:noFill/>
                </a:ln>
                <a:solidFill>
                  <a:srgbClr val="000000"/>
                </a:solidFill>
                <a:effectLst/>
                <a:latin typeface="Times New Roman" pitchFamily="18" charset="0"/>
                <a:ea typeface="Times New Roman" pitchFamily="18" charset="0"/>
                <a:cs typeface="Times New Roman" pitchFamily="18" charset="0"/>
              </a:rPr>
              <a:t>.</a:t>
            </a:r>
            <a:endParaRPr kumimoji="0" lang="pl-PL" sz="1800" b="0" i="1" u="none" strike="noStrike" cap="none" normalizeH="0" baseline="0" dirty="0">
              <a:ln>
                <a:noFill/>
              </a:ln>
              <a:solidFill>
                <a:schemeClr val="tx1"/>
              </a:solidFill>
              <a:effectLst/>
              <a:latin typeface="Times New Roman" pitchFamily="18" charset="0"/>
              <a:cs typeface="Times New Roman" pitchFamily="18" charset="0"/>
            </a:endParaRPr>
          </a:p>
        </p:txBody>
      </p:sp>
      <p:sp>
        <p:nvSpPr>
          <p:cNvPr id="7" name="Prostokąt 6"/>
          <p:cNvSpPr/>
          <p:nvPr/>
        </p:nvSpPr>
        <p:spPr>
          <a:xfrm>
            <a:off x="6660107" y="1686067"/>
            <a:ext cx="5531893" cy="3477875"/>
          </a:xfrm>
          <a:prstGeom prst="rect">
            <a:avLst/>
          </a:prstGeom>
        </p:spPr>
        <p:txBody>
          <a:bodyPr wrap="square">
            <a:spAutoFit/>
          </a:bodyPr>
          <a:lstStyle/>
          <a:p>
            <a:r>
              <a:rPr lang="pl-PL" sz="2000" dirty="0">
                <a:latin typeface="Times New Roman" pitchFamily="18" charset="0"/>
                <a:cs typeface="Times New Roman" pitchFamily="18" charset="0"/>
              </a:rPr>
              <a:t> </a:t>
            </a:r>
          </a:p>
          <a:p>
            <a:endParaRPr lang="pl-PL" sz="2000" dirty="0">
              <a:latin typeface="Times New Roman" pitchFamily="18" charset="0"/>
              <a:cs typeface="Times New Roman" pitchFamily="18" charset="0"/>
            </a:endParaRPr>
          </a:p>
          <a:p>
            <a:r>
              <a:rPr lang="pl-PL" sz="2000" u="sng" dirty="0">
                <a:latin typeface="Times New Roman" pitchFamily="18" charset="0"/>
                <a:cs typeface="Times New Roman" pitchFamily="18" charset="0"/>
              </a:rPr>
              <a:t>Według określonych kategorii:</a:t>
            </a:r>
          </a:p>
          <a:p>
            <a:pPr>
              <a:buFont typeface="Arial" pitchFamily="34" charset="0"/>
              <a:buChar char="•"/>
            </a:pPr>
            <a:r>
              <a:rPr lang="pl-PL" sz="2000" b="1" dirty="0">
                <a:latin typeface="Times New Roman" pitchFamily="18" charset="0"/>
                <a:cs typeface="Times New Roman" pitchFamily="18" charset="0"/>
              </a:rPr>
              <a:t>Niedobór masy ciała</a:t>
            </a:r>
            <a:r>
              <a:rPr lang="pl-PL" sz="2000" dirty="0">
                <a:latin typeface="Times New Roman" pitchFamily="18" charset="0"/>
                <a:cs typeface="Times New Roman" pitchFamily="18" charset="0"/>
              </a:rPr>
              <a:t> określana jest, gdy wskaźnik BMI ma wartość mniejszą od </a:t>
            </a:r>
            <a:r>
              <a:rPr lang="pl-PL" sz="2000" b="1" dirty="0">
                <a:latin typeface="Times New Roman" pitchFamily="18" charset="0"/>
                <a:cs typeface="Times New Roman" pitchFamily="18" charset="0"/>
              </a:rPr>
              <a:t>18,5</a:t>
            </a:r>
            <a:r>
              <a:rPr lang="pl-PL" sz="2000" dirty="0">
                <a:latin typeface="Times New Roman" pitchFamily="18" charset="0"/>
                <a:cs typeface="Times New Roman" pitchFamily="18" charset="0"/>
              </a:rPr>
              <a:t>, </a:t>
            </a:r>
          </a:p>
          <a:p>
            <a:pPr>
              <a:buFont typeface="Arial" pitchFamily="34" charset="0"/>
              <a:buChar char="•"/>
            </a:pPr>
            <a:r>
              <a:rPr lang="pl-PL" sz="2000" b="1" dirty="0">
                <a:latin typeface="Times New Roman" pitchFamily="18" charset="0"/>
                <a:cs typeface="Times New Roman" pitchFamily="18" charset="0"/>
              </a:rPr>
              <a:t>Prawidłowa masa ciała</a:t>
            </a:r>
            <a:r>
              <a:rPr lang="pl-PL" sz="2000" dirty="0">
                <a:latin typeface="Times New Roman" pitchFamily="18" charset="0"/>
                <a:cs typeface="Times New Roman" pitchFamily="18" charset="0"/>
              </a:rPr>
              <a:t> mieści się w przedziale </a:t>
            </a:r>
            <a:r>
              <a:rPr lang="pl-PL" sz="2000" b="1" dirty="0">
                <a:latin typeface="Times New Roman" pitchFamily="18" charset="0"/>
                <a:cs typeface="Times New Roman" pitchFamily="18" charset="0"/>
              </a:rPr>
              <a:t>18,5-24,9</a:t>
            </a:r>
            <a:r>
              <a:rPr lang="pl-PL" sz="2000" dirty="0">
                <a:latin typeface="Times New Roman" pitchFamily="18" charset="0"/>
                <a:cs typeface="Times New Roman" pitchFamily="18" charset="0"/>
              </a:rPr>
              <a:t> wskaźnika BMI,</a:t>
            </a:r>
          </a:p>
          <a:p>
            <a:pPr>
              <a:buFont typeface="Arial" pitchFamily="34" charset="0"/>
              <a:buChar char="•"/>
            </a:pPr>
            <a:r>
              <a:rPr lang="pl-PL" sz="2000" b="1" dirty="0">
                <a:latin typeface="Times New Roman" pitchFamily="18" charset="0"/>
                <a:cs typeface="Times New Roman" pitchFamily="18" charset="0"/>
              </a:rPr>
              <a:t>Nadmiar masy ciała</a:t>
            </a:r>
            <a:r>
              <a:rPr lang="pl-PL" sz="2000" dirty="0">
                <a:latin typeface="Times New Roman" pitchFamily="18" charset="0"/>
                <a:cs typeface="Times New Roman" pitchFamily="18" charset="0"/>
              </a:rPr>
              <a:t> znajduje się w zakresie </a:t>
            </a:r>
            <a:r>
              <a:rPr lang="pl-PL" sz="2000" b="1" dirty="0">
                <a:latin typeface="Times New Roman" pitchFamily="18" charset="0"/>
                <a:cs typeface="Times New Roman" pitchFamily="18" charset="0"/>
              </a:rPr>
              <a:t>25-29,9 </a:t>
            </a:r>
            <a:r>
              <a:rPr lang="pl-PL" sz="2000" dirty="0">
                <a:latin typeface="Times New Roman" pitchFamily="18" charset="0"/>
                <a:cs typeface="Times New Roman" pitchFamily="18" charset="0"/>
              </a:rPr>
              <a:t>wskaźnika BMI, </a:t>
            </a:r>
          </a:p>
          <a:p>
            <a:pPr>
              <a:buFont typeface="Arial" pitchFamily="34" charset="0"/>
              <a:buChar char="•"/>
            </a:pPr>
            <a:r>
              <a:rPr lang="pl-PL" sz="2000" b="1" dirty="0">
                <a:latin typeface="Times New Roman" pitchFamily="18" charset="0"/>
                <a:cs typeface="Times New Roman" pitchFamily="18" charset="0"/>
              </a:rPr>
              <a:t>otyłość </a:t>
            </a:r>
            <a:r>
              <a:rPr lang="pl-PL" sz="2000" dirty="0">
                <a:latin typeface="Times New Roman" pitchFamily="18" charset="0"/>
                <a:cs typeface="Times New Roman" pitchFamily="18" charset="0"/>
              </a:rPr>
              <a:t>występuje, kiedy wskaźnik BMI przekracza bądź wynosi </a:t>
            </a:r>
            <a:r>
              <a:rPr lang="pl-PL" sz="2000" b="1" dirty="0">
                <a:latin typeface="Times New Roman" pitchFamily="18" charset="0"/>
                <a:cs typeface="Times New Roman" pitchFamily="18" charset="0"/>
              </a:rPr>
              <a:t>30</a:t>
            </a:r>
            <a:endParaRPr lang="pl-PL" sz="20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p:cNvSpPr/>
          <p:nvPr/>
        </p:nvSpPr>
        <p:spPr>
          <a:xfrm>
            <a:off x="2364014" y="5745843"/>
            <a:ext cx="6952343" cy="660845"/>
          </a:xfrm>
          <a:prstGeom prst="rect">
            <a:avLst/>
          </a:prstGeom>
        </p:spPr>
        <p:txBody>
          <a:bodyPr wrap="square" anchor="t">
            <a:spAutoFit/>
          </a:bodyPr>
          <a:lstStyle/>
          <a:p>
            <a:r>
              <a:rPr lang="pl-PL"/>
              <a:t>  </a:t>
            </a:r>
            <a:endParaRPr lang="pl-PL">
              <a:solidFill>
                <a:srgbClr val="FF3399"/>
              </a:solidFill>
              <a:cs typeface="Lucida Sans Unicode"/>
            </a:endParaRPr>
          </a:p>
          <a:p>
            <a:endParaRPr lang="pl-PL"/>
          </a:p>
        </p:txBody>
      </p:sp>
      <p:sp>
        <p:nvSpPr>
          <p:cNvPr id="13" name="Prostokąt 12"/>
          <p:cNvSpPr/>
          <p:nvPr/>
        </p:nvSpPr>
        <p:spPr>
          <a:xfrm>
            <a:off x="7990114" y="5087257"/>
            <a:ext cx="1449976" cy="369332"/>
          </a:xfrm>
          <a:prstGeom prst="rect">
            <a:avLst/>
          </a:prstGeom>
        </p:spPr>
        <p:txBody>
          <a:bodyPr wrap="square">
            <a:spAutoFit/>
          </a:bodyPr>
          <a:lstStyle/>
          <a:p>
            <a:r>
              <a:rPr lang="pl-PL"/>
              <a:t> </a:t>
            </a:r>
            <a:endParaRPr lang="pl-PL">
              <a:solidFill>
                <a:srgbClr val="FF3399"/>
              </a:solidFill>
            </a:endParaRPr>
          </a:p>
        </p:txBody>
      </p:sp>
      <p:sp>
        <p:nvSpPr>
          <p:cNvPr id="5" name="TextBox 4">
            <a:extLst>
              <a:ext uri="{FF2B5EF4-FFF2-40B4-BE49-F238E27FC236}">
                <a16:creationId xmlns="" xmlns:a16="http://schemas.microsoft.com/office/drawing/2014/main" id="{D43076F2-0ADE-47E9-98DF-2B0074437608}"/>
              </a:ext>
            </a:extLst>
          </p:cNvPr>
          <p:cNvSpPr txBox="1"/>
          <p:nvPr/>
        </p:nvSpPr>
        <p:spPr>
          <a:xfrm>
            <a:off x="0" y="453966"/>
            <a:ext cx="11811000" cy="218521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spcBef>
                <a:spcPct val="0"/>
              </a:spcBef>
            </a:pPr>
            <a:r>
              <a:rPr lang="pl-PL" sz="3200" b="1" dirty="0">
                <a:latin typeface="Lucida Bright" pitchFamily="18" charset="0"/>
                <a:ea typeface="+mj-ea"/>
                <a:cs typeface="Arial" pitchFamily="34" charset="0"/>
              </a:rPr>
              <a:t>Poglądy na temat żywności i żywienia, a poziom wiedzy żywieniowej</a:t>
            </a:r>
            <a:endParaRPr lang="pl-PL" sz="4400" b="1" dirty="0">
              <a:latin typeface="Lucida Bright" pitchFamily="18" charset="0"/>
              <a:ea typeface="+mj-ea"/>
              <a:cs typeface="Arial" pitchFamily="34" charset="0"/>
            </a:endParaRPr>
          </a:p>
          <a:p>
            <a:pPr algn="ctr"/>
            <a:endParaRPr lang="pl-PL" sz="3600" b="1" dirty="0">
              <a:solidFill>
                <a:srgbClr val="FF0000"/>
              </a:solidFill>
              <a:effectLst>
                <a:outerShdw blurRad="38100" dist="38100" dir="2700000" algn="tl">
                  <a:srgbClr val="000000">
                    <a:alpha val="43137"/>
                  </a:srgbClr>
                </a:outerShdw>
              </a:effectLst>
              <a:latin typeface="+mj-lt"/>
            </a:endParaRPr>
          </a:p>
          <a:p>
            <a:pPr algn="ctr"/>
            <a:endParaRPr lang="pl-PL" sz="3600" b="1" dirty="0">
              <a:solidFill>
                <a:srgbClr val="FF0000"/>
              </a:solidFill>
              <a:effectLst>
                <a:outerShdw blurRad="38100" dist="38100" dir="2700000" algn="tl">
                  <a:srgbClr val="000000">
                    <a:alpha val="43137"/>
                  </a:srgbClr>
                </a:outerShdw>
              </a:effectLst>
              <a:latin typeface="+mj-lt"/>
            </a:endParaRPr>
          </a:p>
        </p:txBody>
      </p:sp>
      <p:sp>
        <p:nvSpPr>
          <p:cNvPr id="6" name="Prostokąt 5"/>
          <p:cNvSpPr/>
          <p:nvPr/>
        </p:nvSpPr>
        <p:spPr>
          <a:xfrm>
            <a:off x="520700" y="1647765"/>
            <a:ext cx="6045200" cy="4832092"/>
          </a:xfrm>
          <a:prstGeom prst="rect">
            <a:avLst/>
          </a:prstGeom>
        </p:spPr>
        <p:txBody>
          <a:bodyPr wrap="square">
            <a:spAutoFit/>
          </a:bodyPr>
          <a:lstStyle/>
          <a:p>
            <a:pPr marL="342900" indent="-342900">
              <a:buFont typeface="Wingdings" panose="05000000000000000000" pitchFamily="2" charset="2"/>
              <a:buChar char="q"/>
            </a:pPr>
            <a:r>
              <a:rPr lang="pl-PL" sz="1900" dirty="0">
                <a:latin typeface="Times New Roman" pitchFamily="18" charset="0"/>
                <a:cs typeface="Times New Roman" pitchFamily="18" charset="0"/>
              </a:rPr>
              <a:t>Na podstawie stwierdzeń studentów dotyczących poglądów odnośnie żywienia i żywności, zostały podsumowane prawidłowe odpowiedzi </a:t>
            </a:r>
          </a:p>
          <a:p>
            <a:pPr marL="342900" indent="-342900">
              <a:buFont typeface="Wingdings" panose="05000000000000000000" pitchFamily="2" charset="2"/>
              <a:buChar char="q"/>
            </a:pPr>
            <a:r>
              <a:rPr lang="pl-PL" sz="1900" dirty="0">
                <a:latin typeface="Times New Roman" pitchFamily="18" charset="0"/>
                <a:cs typeface="Times New Roman" pitchFamily="18" charset="0"/>
              </a:rPr>
              <a:t>Każdy przedstawił swoją opinię na temat poszczególnych stwierdzeń.</a:t>
            </a:r>
          </a:p>
          <a:p>
            <a:pPr marL="342900" indent="-342900">
              <a:buFont typeface="Wingdings" panose="05000000000000000000" pitchFamily="2" charset="2"/>
              <a:buChar char="q"/>
            </a:pPr>
            <a:r>
              <a:rPr lang="pl-PL" sz="1900" dirty="0">
                <a:latin typeface="Times New Roman" pitchFamily="18" charset="0"/>
                <a:cs typeface="Times New Roman" pitchFamily="18" charset="0"/>
              </a:rPr>
              <a:t>Dzięki temu, na podstawie procedury opracowania danych możliwe było określenie poziomu wiedzy żywieniowej studentów.</a:t>
            </a:r>
          </a:p>
          <a:p>
            <a:pPr marL="342900" indent="-342900">
              <a:buFont typeface="Wingdings" panose="05000000000000000000" pitchFamily="2" charset="2"/>
              <a:buChar char="q"/>
            </a:pPr>
            <a:r>
              <a:rPr lang="pl-PL" sz="1900" dirty="0">
                <a:latin typeface="Times New Roman" pitchFamily="18" charset="0"/>
                <a:cs typeface="Times New Roman" pitchFamily="18" charset="0"/>
              </a:rPr>
              <a:t>Stwierdzeniom przypisano 1 punkt za każdą poprawną odpowiedź (,,Prawda” lub ,,Fałsz”) </a:t>
            </a:r>
          </a:p>
          <a:p>
            <a:pPr marL="342900" indent="-342900"/>
            <a:r>
              <a:rPr lang="pl-PL" sz="1900" dirty="0">
                <a:latin typeface="Times New Roman" pitchFamily="18" charset="0"/>
                <a:cs typeface="Times New Roman" pitchFamily="18" charset="0"/>
              </a:rPr>
              <a:t>     i 0 punktów za odpowiedź błędną lub ,,Trudno powiedzieć”. Następnie zsumowano wszystkie punkty. </a:t>
            </a:r>
          </a:p>
          <a:p>
            <a:pPr marL="342900" indent="-342900" algn="ctr"/>
            <a:r>
              <a:rPr lang="pl-PL" sz="2000" b="1" dirty="0">
                <a:solidFill>
                  <a:srgbClr val="342795"/>
                </a:solidFill>
                <a:latin typeface="Times New Roman" pitchFamily="18" charset="0"/>
                <a:cs typeface="Times New Roman" pitchFamily="18" charset="0"/>
              </a:rPr>
              <a:t>Poziom wiedzy pogrupowano na:</a:t>
            </a:r>
          </a:p>
          <a:p>
            <a:pPr marL="800100" lvl="1" indent="-342900">
              <a:buFont typeface="Wingdings" panose="05000000000000000000" pitchFamily="2" charset="2"/>
              <a:buChar char="q"/>
            </a:pPr>
            <a:r>
              <a:rPr lang="pl-PL" sz="2000" b="1" dirty="0">
                <a:solidFill>
                  <a:srgbClr val="342795"/>
                </a:solidFill>
                <a:latin typeface="Times New Roman" pitchFamily="18" charset="0"/>
                <a:cs typeface="Times New Roman" pitchFamily="18" charset="0"/>
              </a:rPr>
              <a:t>niedostateczny (0-8 pkt.), </a:t>
            </a:r>
          </a:p>
          <a:p>
            <a:pPr marL="800100" lvl="1" indent="-342900">
              <a:buFont typeface="Wingdings" panose="05000000000000000000" pitchFamily="2" charset="2"/>
              <a:buChar char="q"/>
            </a:pPr>
            <a:r>
              <a:rPr lang="pl-PL" sz="2000" b="1" dirty="0">
                <a:solidFill>
                  <a:srgbClr val="342795"/>
                </a:solidFill>
                <a:latin typeface="Times New Roman" pitchFamily="18" charset="0"/>
                <a:cs typeface="Times New Roman" pitchFamily="18" charset="0"/>
              </a:rPr>
              <a:t>dostateczny (9-16 pkt.) </a:t>
            </a:r>
          </a:p>
          <a:p>
            <a:pPr marL="800100" lvl="1" indent="-342900">
              <a:buFont typeface="Wingdings" panose="05000000000000000000" pitchFamily="2" charset="2"/>
              <a:buChar char="q"/>
            </a:pPr>
            <a:r>
              <a:rPr lang="pl-PL" sz="2000" b="1" dirty="0">
                <a:solidFill>
                  <a:srgbClr val="342795"/>
                </a:solidFill>
                <a:latin typeface="Times New Roman" pitchFamily="18" charset="0"/>
                <a:cs typeface="Times New Roman" pitchFamily="18" charset="0"/>
              </a:rPr>
              <a:t>dobry (17-25 pkt.)</a:t>
            </a:r>
          </a:p>
        </p:txBody>
      </p:sp>
      <p:graphicFrame>
        <p:nvGraphicFramePr>
          <p:cNvPr id="7" name="Wykres 6">
            <a:extLst>
              <a:ext uri="{FF2B5EF4-FFF2-40B4-BE49-F238E27FC236}">
                <a16:creationId xmlns="" xmlns:a16="http://schemas.microsoft.com/office/drawing/2014/main" id="{EAD5F349-9C23-4DC4-8CA3-BFE70CFFDC04}"/>
              </a:ext>
            </a:extLst>
          </p:cNvPr>
          <p:cNvGraphicFramePr/>
          <p:nvPr>
            <p:extLst>
              <p:ext uri="{D42A27DB-BD31-4B8C-83A1-F6EECF244321}">
                <p14:modId xmlns:p14="http://schemas.microsoft.com/office/powerpoint/2010/main" val="1690489727"/>
              </p:ext>
            </p:extLst>
          </p:nvPr>
        </p:nvGraphicFramePr>
        <p:xfrm>
          <a:off x="6591969" y="1757862"/>
          <a:ext cx="5290970" cy="4881928"/>
        </p:xfrm>
        <a:graphic>
          <a:graphicData uri="http://schemas.openxmlformats.org/drawingml/2006/chart">
            <c:chart xmlns:c="http://schemas.openxmlformats.org/drawingml/2006/chart" xmlns:r="http://schemas.openxmlformats.org/officeDocument/2006/relationships" r:id="rId3"/>
          </a:graphicData>
        </a:graphic>
      </p:graphicFrame>
      <p:sp>
        <p:nvSpPr>
          <p:cNvPr id="9" name="Prostokąt 8"/>
          <p:cNvSpPr/>
          <p:nvPr/>
        </p:nvSpPr>
        <p:spPr>
          <a:xfrm>
            <a:off x="7493845" y="1345716"/>
            <a:ext cx="3711272" cy="461665"/>
          </a:xfrm>
          <a:prstGeom prst="rect">
            <a:avLst/>
          </a:prstGeom>
        </p:spPr>
        <p:txBody>
          <a:bodyPr wrap="none">
            <a:spAutoFit/>
          </a:bodyPr>
          <a:lstStyle/>
          <a:p>
            <a:pPr algn="ctr"/>
            <a:r>
              <a:rPr lang="pl-PL" sz="2400" b="1" i="1" dirty="0">
                <a:latin typeface="Times New Roman" pitchFamily="18" charset="0"/>
                <a:cs typeface="Times New Roman" pitchFamily="18" charset="0"/>
              </a:rPr>
              <a:t>Poziom wiedzy żywieniowej.</a:t>
            </a:r>
          </a:p>
        </p:txBody>
      </p:sp>
    </p:spTree>
    <p:extLst>
      <p:ext uri="{BB962C8B-B14F-4D97-AF65-F5344CB8AC3E}">
        <p14:creationId xmlns:p14="http://schemas.microsoft.com/office/powerpoint/2010/main" val="1867272092"/>
      </p:ext>
    </p:extLst>
  </p:cSld>
  <p:clrMapOvr>
    <a:masterClrMapping/>
  </p:clrMapOvr>
  <p:transition>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885BE263-2916-44B1-9ED9-41E454A3A0DD}"/>
              </a:ext>
            </a:extLst>
          </p:cNvPr>
          <p:cNvSpPr>
            <a:spLocks noGrp="1"/>
          </p:cNvSpPr>
          <p:nvPr>
            <p:ph type="title"/>
          </p:nvPr>
        </p:nvSpPr>
        <p:spPr>
          <a:xfrm>
            <a:off x="647322" y="469333"/>
            <a:ext cx="10972800" cy="1066800"/>
          </a:xfrm>
        </p:spPr>
        <p:txBody>
          <a:bodyPr>
            <a:normAutofit/>
          </a:bodyPr>
          <a:lstStyle/>
          <a:p>
            <a:pPr algn="ctr"/>
            <a:r>
              <a:rPr lang="pl-PL" b="1" dirty="0">
                <a:solidFill>
                  <a:schemeClr val="tx1"/>
                </a:solidFill>
                <a:latin typeface="Lucida Bright" pitchFamily="18" charset="0"/>
              </a:rPr>
              <a:t>Wnioski</a:t>
            </a:r>
            <a:r>
              <a:rPr lang="pl-PL" sz="3600" b="1" dirty="0">
                <a:solidFill>
                  <a:schemeClr val="tx1"/>
                </a:solidFill>
                <a:latin typeface="Lucida Bright" pitchFamily="18" charset="0"/>
              </a:rPr>
              <a:t> </a:t>
            </a:r>
          </a:p>
        </p:txBody>
      </p:sp>
      <p:sp>
        <p:nvSpPr>
          <p:cNvPr id="3" name="Symbol zastępczy zawartości 2">
            <a:extLst>
              <a:ext uri="{FF2B5EF4-FFF2-40B4-BE49-F238E27FC236}">
                <a16:creationId xmlns="" xmlns:a16="http://schemas.microsoft.com/office/drawing/2014/main" id="{1354F71F-CF99-4C1F-B323-E85722219F49}"/>
              </a:ext>
            </a:extLst>
          </p:cNvPr>
          <p:cNvSpPr>
            <a:spLocks noGrp="1"/>
          </p:cNvSpPr>
          <p:nvPr>
            <p:ph idx="1"/>
          </p:nvPr>
        </p:nvSpPr>
        <p:spPr>
          <a:xfrm>
            <a:off x="504968" y="1587508"/>
            <a:ext cx="11066628" cy="4826940"/>
          </a:xfrm>
        </p:spPr>
        <p:txBody>
          <a:bodyPr>
            <a:normAutofit fontScale="77500" lnSpcReduction="20000"/>
          </a:bodyPr>
          <a:lstStyle/>
          <a:p>
            <a:pPr>
              <a:buNone/>
            </a:pPr>
            <a:r>
              <a:rPr lang="pl-PL" sz="3100" dirty="0">
                <a:latin typeface="Times New Roman" pitchFamily="18" charset="0"/>
                <a:cs typeface="Times New Roman" pitchFamily="18" charset="0"/>
              </a:rPr>
              <a:t>Jaką postawę prezentują studenci ZP?</a:t>
            </a:r>
          </a:p>
          <a:p>
            <a:pPr>
              <a:buNone/>
            </a:pPr>
            <a:endParaRPr lang="pl-PL" dirty="0"/>
          </a:p>
          <a:p>
            <a:pPr lvl="0">
              <a:buClr>
                <a:schemeClr val="accent2">
                  <a:lumMod val="75000"/>
                </a:schemeClr>
              </a:buClr>
              <a:buFont typeface="Wingdings" pitchFamily="2" charset="2"/>
              <a:buChar char="Ø"/>
            </a:pPr>
            <a:r>
              <a:rPr lang="pl-PL" dirty="0">
                <a:latin typeface="Times New Roman" pitchFamily="18" charset="0"/>
                <a:cs typeface="Times New Roman" pitchFamily="18" charset="0"/>
              </a:rPr>
              <a:t>Mimo kształcenia studentów na kierunku zdrowie publiczne, w celu lepszej znajomości prawidłowego żywienia, świadomości chorób i zaburzeń odżywiania, </a:t>
            </a:r>
            <a:r>
              <a:rPr lang="pl-PL" dirty="0" smtClean="0">
                <a:latin typeface="Times New Roman" pitchFamily="18" charset="0"/>
                <a:cs typeface="Times New Roman" pitchFamily="18" charset="0"/>
              </a:rPr>
              <a:t>młodzież akademicka nie wykorzystuje </a:t>
            </a:r>
            <a:r>
              <a:rPr lang="pl-PL" dirty="0">
                <a:latin typeface="Times New Roman" pitchFamily="18" charset="0"/>
                <a:cs typeface="Times New Roman" pitchFamily="18" charset="0"/>
              </a:rPr>
              <a:t>jej w codziennym życiu.</a:t>
            </a:r>
          </a:p>
          <a:p>
            <a:pPr lvl="0">
              <a:buClr>
                <a:schemeClr val="accent2">
                  <a:lumMod val="75000"/>
                </a:schemeClr>
              </a:buClr>
              <a:buFont typeface="Wingdings" pitchFamily="2" charset="2"/>
              <a:buChar char="Ø"/>
            </a:pPr>
            <a:r>
              <a:rPr lang="pl-PL" dirty="0">
                <a:latin typeface="Times New Roman" pitchFamily="18" charset="0"/>
                <a:cs typeface="Times New Roman" pitchFamily="18" charset="0"/>
              </a:rPr>
              <a:t>Niewystarczająca wiedza i nieprawidłowe zachowania wskazują, że istnieje dalsza potrzeba edukacji zdrowotnej, w tym także żywieniowej, wśród młodzieży akademickiej. </a:t>
            </a:r>
          </a:p>
          <a:p>
            <a:pPr lvl="0">
              <a:buClr>
                <a:schemeClr val="accent2">
                  <a:lumMod val="75000"/>
                </a:schemeClr>
              </a:buClr>
              <a:buFont typeface="Wingdings" pitchFamily="2" charset="2"/>
              <a:buChar char="Ø"/>
            </a:pPr>
            <a:endParaRPr lang="pl-PL" dirty="0"/>
          </a:p>
          <a:p>
            <a:pPr marL="109728" lvl="0" indent="0">
              <a:buClr>
                <a:schemeClr val="accent2">
                  <a:lumMod val="75000"/>
                </a:schemeClr>
              </a:buClr>
              <a:buNone/>
            </a:pPr>
            <a:r>
              <a:rPr lang="pl-PL" sz="3100" dirty="0">
                <a:latin typeface="Times New Roman" pitchFamily="18" charset="0"/>
                <a:cs typeface="Times New Roman" pitchFamily="18" charset="0"/>
              </a:rPr>
              <a:t>Jak właściwe przygotować absolwentów ZP do pełnienia roli edukatora zdrowia?</a:t>
            </a:r>
          </a:p>
          <a:p>
            <a:pPr marL="109728" lvl="0" indent="0">
              <a:buClr>
                <a:schemeClr val="accent2">
                  <a:lumMod val="75000"/>
                </a:schemeClr>
              </a:buClr>
              <a:buNone/>
            </a:pPr>
            <a:endParaRPr lang="pl-PL" dirty="0">
              <a:solidFill>
                <a:srgbClr val="342795"/>
              </a:solidFill>
            </a:endParaRPr>
          </a:p>
          <a:p>
            <a:pPr lvl="1"/>
            <a:r>
              <a:rPr lang="pl-PL" sz="2800" b="1" dirty="0">
                <a:solidFill>
                  <a:srgbClr val="342795"/>
                </a:solidFill>
                <a:latin typeface="Times New Roman" pitchFamily="18" charset="0"/>
                <a:cs typeface="Times New Roman" pitchFamily="18" charset="0"/>
              </a:rPr>
              <a:t>Konieczne jest zintensyfikowanie edukacji w obszarze metod dydaktycznych, technik komunikacyjnych oraz położenie nacisku na kształtowanie właściwych postaw zdrowotnych</a:t>
            </a:r>
          </a:p>
          <a:p>
            <a:pPr lvl="1"/>
            <a:r>
              <a:rPr lang="pl-PL" sz="2800" b="1" dirty="0">
                <a:solidFill>
                  <a:srgbClr val="342795"/>
                </a:solidFill>
                <a:latin typeface="Times New Roman" pitchFamily="18" charset="0"/>
                <a:cs typeface="Times New Roman" pitchFamily="18" charset="0"/>
              </a:rPr>
              <a:t>Zwiększenie zakresu zajęć praktycznych oraz praktyk zawodowych z zakresu edukacji zdrowotnej przyczyni się do podniesienia kompetencji w zakresie edukacji zdrowotnej.</a:t>
            </a:r>
          </a:p>
        </p:txBody>
      </p:sp>
    </p:spTree>
    <p:extLst>
      <p:ext uri="{BB962C8B-B14F-4D97-AF65-F5344CB8AC3E}">
        <p14:creationId xmlns:p14="http://schemas.microsoft.com/office/powerpoint/2010/main" val="80139116"/>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01700" y="2706624"/>
            <a:ext cx="10604500" cy="1268476"/>
          </a:xfrm>
        </p:spPr>
        <p:txBody>
          <a:bodyPr>
            <a:normAutofit/>
          </a:bodyPr>
          <a:lstStyle/>
          <a:p>
            <a:pPr algn="ctr">
              <a:buNone/>
            </a:pPr>
            <a:r>
              <a:rPr lang="pl-PL" sz="4000" b="1" dirty="0">
                <a:latin typeface="Lucida Bright" pitchFamily="18" charset="0"/>
              </a:rPr>
              <a:t>Dziękuję bardzo za uwagę.</a:t>
            </a:r>
          </a:p>
        </p:txBody>
      </p:sp>
    </p:spTree>
  </p:cSld>
  <p:clrMapOvr>
    <a:masterClrMapping/>
  </p:clrMapOvr>
  <p:transition>
    <p:wipe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46100" y="553492"/>
            <a:ext cx="10972800" cy="1066800"/>
          </a:xfrm>
        </p:spPr>
        <p:txBody>
          <a:bodyPr/>
          <a:lstStyle/>
          <a:p>
            <a:pPr algn="ctr"/>
            <a:r>
              <a:rPr lang="pl-PL" b="1" dirty="0" smtClean="0">
                <a:solidFill>
                  <a:schemeClr val="tx1"/>
                </a:solidFill>
                <a:latin typeface="Lucida Bright" pitchFamily="18" charset="0"/>
              </a:rPr>
              <a:t>Bibliografia</a:t>
            </a:r>
            <a:endParaRPr lang="pl-PL" b="1" dirty="0">
              <a:solidFill>
                <a:schemeClr val="tx1"/>
              </a:solidFill>
              <a:latin typeface="Lucida Bright" pitchFamily="18" charset="0"/>
            </a:endParaRPr>
          </a:p>
        </p:txBody>
      </p:sp>
      <p:sp>
        <p:nvSpPr>
          <p:cNvPr id="3" name="Symbol zastępczy zawartości 2"/>
          <p:cNvSpPr>
            <a:spLocks noGrp="1"/>
          </p:cNvSpPr>
          <p:nvPr>
            <p:ph idx="1"/>
          </p:nvPr>
        </p:nvSpPr>
        <p:spPr>
          <a:xfrm>
            <a:off x="504967" y="1569493"/>
            <a:ext cx="11077433" cy="5005043"/>
          </a:xfrm>
        </p:spPr>
        <p:txBody>
          <a:bodyPr>
            <a:normAutofit fontScale="92500"/>
          </a:bodyPr>
          <a:lstStyle/>
          <a:p>
            <a:pPr marL="355600" indent="-246063">
              <a:buClr>
                <a:schemeClr val="accent2">
                  <a:lumMod val="75000"/>
                </a:schemeClr>
              </a:buClr>
              <a:buFont typeface="+mj-lt"/>
              <a:buAutoNum type="arabicPeriod"/>
            </a:pPr>
            <a:r>
              <a:rPr lang="pl-PL" sz="1200" dirty="0" smtClean="0"/>
              <a:t>Wojciechowska K., ,,</a:t>
            </a:r>
            <a:r>
              <a:rPr lang="pl-PL" sz="1200" i="1" dirty="0" smtClean="0"/>
              <a:t>Nauczyciel – przewodnikiem. W procesie promowania zdrowia w szkole</a:t>
            </a:r>
            <a:r>
              <a:rPr lang="pl-PL" sz="1200" dirty="0" smtClean="0"/>
              <a:t>”, Roczniki pedagogiczne, tom 6(42), numer 2 − 2014.</a:t>
            </a:r>
          </a:p>
          <a:p>
            <a:pPr marL="355600" indent="-246063">
              <a:buClr>
                <a:schemeClr val="accent2">
                  <a:lumMod val="75000"/>
                </a:schemeClr>
              </a:buClr>
              <a:buFont typeface="+mj-lt"/>
              <a:buAutoNum type="arabicPeriod"/>
            </a:pPr>
            <a:r>
              <a:rPr lang="pl-PL" sz="1200" dirty="0" err="1" smtClean="0"/>
              <a:t>Furtak-Niczyporuk</a:t>
            </a:r>
            <a:r>
              <a:rPr lang="pl-PL" sz="1200" dirty="0" smtClean="0"/>
              <a:t> M., Felicka J., Jaroszyński J., </a:t>
            </a:r>
            <a:r>
              <a:rPr lang="pl-PL" sz="1200" dirty="0" err="1" smtClean="0"/>
              <a:t>Dreher</a:t>
            </a:r>
            <a:r>
              <a:rPr lang="pl-PL" sz="1200" dirty="0" smtClean="0"/>
              <a:t> P., Kos M., Kapka-Skrzypczak L., ,,</a:t>
            </a:r>
            <a:r>
              <a:rPr lang="pl-PL" sz="1200" i="1" dirty="0" smtClean="0"/>
              <a:t>Nowe zawody medyczne – asystent lekarza i asystent pielęgniarski – szansą i wyzwaniem dla systemu ochrony zdrowia w Polsce</a:t>
            </a:r>
            <a:r>
              <a:rPr lang="pl-PL" sz="1200" dirty="0" smtClean="0"/>
              <a:t>”,</a:t>
            </a:r>
            <a:r>
              <a:rPr lang="en-US" sz="1200" dirty="0" smtClean="0"/>
              <a:t> Hygeia Public Health 2019, 54(1): 23-29</a:t>
            </a:r>
            <a:r>
              <a:rPr lang="pl-PL" sz="1200" dirty="0" smtClean="0"/>
              <a:t>.</a:t>
            </a:r>
          </a:p>
          <a:p>
            <a:pPr marL="355600" indent="-246063">
              <a:buClr>
                <a:schemeClr val="accent2">
                  <a:lumMod val="75000"/>
                </a:schemeClr>
              </a:buClr>
              <a:buFont typeface="+mj-lt"/>
              <a:buAutoNum type="arabicPeriod"/>
            </a:pPr>
            <a:r>
              <a:rPr lang="pl-PL" sz="1200" dirty="0" err="1" smtClean="0"/>
              <a:t>Iwanowicz</a:t>
            </a:r>
            <a:r>
              <a:rPr lang="pl-PL" sz="1200" dirty="0" smtClean="0"/>
              <a:t> E., ,,</a:t>
            </a:r>
            <a:r>
              <a:rPr lang="pl-PL" sz="1200" i="1" dirty="0" smtClean="0"/>
              <a:t>Health </a:t>
            </a:r>
            <a:r>
              <a:rPr lang="pl-PL" sz="1200" i="1" dirty="0" err="1" smtClean="0"/>
              <a:t>literacy</a:t>
            </a:r>
            <a:r>
              <a:rPr lang="pl-PL" sz="1200" i="1" dirty="0" smtClean="0"/>
              <a:t>” jako jedno ze współczesnych wyzwań zdrowia publicznego</a:t>
            </a:r>
            <a:r>
              <a:rPr lang="pl-PL" sz="1200" dirty="0" smtClean="0"/>
              <a:t>”,  Medycyna Pracy 2009;60(5):427–437.</a:t>
            </a:r>
          </a:p>
          <a:p>
            <a:pPr marL="355600" indent="-246063">
              <a:buClr>
                <a:schemeClr val="accent2">
                  <a:lumMod val="75000"/>
                </a:schemeClr>
              </a:buClr>
              <a:buFont typeface="+mj-lt"/>
              <a:buAutoNum type="arabicPeriod"/>
            </a:pPr>
            <a:r>
              <a:rPr lang="pl-PL" sz="1200" dirty="0" smtClean="0"/>
              <a:t> Drężek D., Wojciech Boratyński W., ,,</a:t>
            </a:r>
            <a:r>
              <a:rPr lang="pl-PL" sz="1200" i="1" dirty="0" smtClean="0"/>
              <a:t>Absolwent zdrowia publicznego jako przyszły koordynator opieki zdrowotnej</a:t>
            </a:r>
            <a:r>
              <a:rPr lang="pl-PL" sz="1200" dirty="0" smtClean="0"/>
              <a:t>”, Medycyna Ogólna i Nauki o Zdrowiu, 2019, Tom 25, Nr 2, 118–125.</a:t>
            </a:r>
          </a:p>
          <a:p>
            <a:pPr marL="355600" indent="-246063">
              <a:buClr>
                <a:schemeClr val="accent2">
                  <a:lumMod val="75000"/>
                </a:schemeClr>
              </a:buClr>
              <a:buFont typeface="+mj-lt"/>
              <a:buAutoNum type="arabicPeriod"/>
            </a:pPr>
            <a:r>
              <a:rPr lang="pl-PL" sz="1200" dirty="0" smtClean="0"/>
              <a:t>Rezner A., Rezner W.,  Justyna Kosecka  J., ,,</a:t>
            </a:r>
            <a:r>
              <a:rPr lang="pl-PL" sz="1200" i="1" dirty="0" smtClean="0"/>
              <a:t>Edukator zdrowia w podstawowej opiece zdrowotnej jako szansa na podniesienie poziomu promocji zdrowia i profilaktyki w Polsce” </a:t>
            </a:r>
            <a:r>
              <a:rPr lang="pl-PL" sz="1200" dirty="0" smtClean="0"/>
              <a:t>, Probl Hig Epidemiol 2013, 94(3): 407-412.</a:t>
            </a:r>
          </a:p>
          <a:p>
            <a:pPr marL="355600" indent="-246063">
              <a:buClr>
                <a:schemeClr val="accent2">
                  <a:lumMod val="75000"/>
                </a:schemeClr>
              </a:buClr>
              <a:buFont typeface="+mj-lt"/>
              <a:buAutoNum type="arabicPeriod"/>
            </a:pPr>
            <a:r>
              <a:rPr lang="pl-PL" sz="1200" dirty="0" smtClean="0"/>
              <a:t>Kaliszewska M.,  ,,</a:t>
            </a:r>
            <a:r>
              <a:rPr lang="pl-PL" sz="1200" i="1" dirty="0" smtClean="0"/>
              <a:t>Kompetencja hermeneutyczna wychowawców/nauczycieli zdrowia</a:t>
            </a:r>
            <a:r>
              <a:rPr lang="pl-PL" sz="1200" dirty="0" smtClean="0"/>
              <a:t>”.</a:t>
            </a:r>
          </a:p>
          <a:p>
            <a:pPr marL="355600" indent="-246063">
              <a:buClr>
                <a:schemeClr val="accent2">
                  <a:lumMod val="75000"/>
                </a:schemeClr>
              </a:buClr>
              <a:buFont typeface="+mj-lt"/>
              <a:buAutoNum type="arabicPeriod"/>
            </a:pPr>
            <a:r>
              <a:rPr lang="pl-PL" sz="1200" dirty="0" smtClean="0"/>
              <a:t>Wolska-Adamczyk A., ,,</a:t>
            </a:r>
            <a:r>
              <a:rPr lang="pl-PL" sz="1200" i="1" dirty="0" smtClean="0"/>
              <a:t>Współczesne kierunki działań prozdrowotnych</a:t>
            </a:r>
            <a:r>
              <a:rPr lang="pl-PL" sz="1200" dirty="0" smtClean="0"/>
              <a:t>”, Wyższa Szkoła Infrastruktury i Zarządzania w Warszawie, 2015.</a:t>
            </a:r>
          </a:p>
          <a:p>
            <a:pPr marL="355600" indent="-246063">
              <a:buClr>
                <a:schemeClr val="accent2">
                  <a:lumMod val="75000"/>
                </a:schemeClr>
              </a:buClr>
              <a:buFont typeface="+mj-lt"/>
              <a:buAutoNum type="arabicPeriod"/>
            </a:pPr>
            <a:r>
              <a:rPr lang="pl-PL" sz="1200" dirty="0" smtClean="0"/>
              <a:t>https://studia.studentnews.pl/s/24/5608-Studia-newsy/4534079-Zdrowie-publiczne-ma-przyszlosc-Wywiad-z-dr-Grzegorzem-Juszczykiem.htm</a:t>
            </a:r>
          </a:p>
          <a:p>
            <a:pPr marL="355600" indent="-246063">
              <a:buClr>
                <a:schemeClr val="accent2">
                  <a:lumMod val="75000"/>
                </a:schemeClr>
              </a:buClr>
              <a:buFont typeface="+mj-lt"/>
              <a:buAutoNum type="arabicPeriod"/>
            </a:pPr>
            <a:r>
              <a:rPr lang="pl-PL" sz="1200" dirty="0" smtClean="0"/>
              <a:t>http://www.rynekzdrowia.pl/Polityka-zdrowotna/Beda-egzaminy-certyfikujace-dla-dietetykow-i-absolwentow-zdrowia-publicznego,200322,14,3.html</a:t>
            </a:r>
          </a:p>
          <a:p>
            <a:pPr marL="355600" indent="-246063">
              <a:buClr>
                <a:schemeClr val="accent2">
                  <a:lumMod val="75000"/>
                </a:schemeClr>
              </a:buClr>
              <a:buFont typeface="+mj-lt"/>
              <a:buAutoNum type="arabicPeriod"/>
            </a:pPr>
            <a:r>
              <a:rPr lang="pl-PL" sz="1200" dirty="0" smtClean="0"/>
              <a:t>https://www.pzh.gov.pl/podstawowe-funkcje-zdrowia-publicznego-essential-public-health-operations-ephos-cz-1/</a:t>
            </a:r>
          </a:p>
          <a:p>
            <a:pPr marL="355600" indent="-246063">
              <a:buClr>
                <a:schemeClr val="accent2">
                  <a:lumMod val="75000"/>
                </a:schemeClr>
              </a:buClr>
              <a:buFont typeface="+mj-lt"/>
              <a:buAutoNum type="arabicPeriod"/>
            </a:pPr>
            <a:r>
              <a:rPr lang="pl-PL" sz="1200" dirty="0" smtClean="0">
                <a:ea typeface="+mn-lt"/>
                <a:cs typeface="Arial" pitchFamily="34" charset="0"/>
              </a:rPr>
              <a:t>Gawęcki J., </a:t>
            </a:r>
            <a:r>
              <a:rPr lang="pl-PL" sz="1200" i="1" dirty="0" smtClean="0">
                <a:ea typeface="+mn-lt"/>
                <a:cs typeface="Arial" pitchFamily="34" charset="0"/>
              </a:rPr>
              <a:t>„Kwestionariusz Do Badania Poglądów I Zwyczajów Żywieniowych Oraz Procedura Opracowania Danych, </a:t>
            </a:r>
            <a:r>
              <a:rPr lang="pl-PL" sz="1200" dirty="0" smtClean="0">
                <a:ea typeface="+mn-lt"/>
                <a:cs typeface="Arial" pitchFamily="34" charset="0"/>
              </a:rPr>
              <a:t>Warszawa 2014, ISBN 978‐83‐63305‐19‐2.</a:t>
            </a:r>
            <a:endParaRPr lang="pl-PL" sz="1200" dirty="0" smtClean="0"/>
          </a:p>
          <a:p>
            <a:pPr marL="355600" indent="-246063">
              <a:buClr>
                <a:schemeClr val="accent2">
                  <a:lumMod val="75000"/>
                </a:schemeClr>
              </a:buClr>
              <a:buFont typeface="+mj-lt"/>
              <a:buAutoNum type="arabicPeriod"/>
            </a:pPr>
            <a:r>
              <a:rPr lang="pl-PL" sz="1200" dirty="0" smtClean="0">
                <a:ea typeface="+mn-lt"/>
                <a:cs typeface="Arial" pitchFamily="34" charset="0"/>
              </a:rPr>
              <a:t>Karkowski T. A., </a:t>
            </a:r>
            <a:r>
              <a:rPr lang="pl-PL" sz="1200" i="1" dirty="0" smtClean="0">
                <a:ea typeface="+mn-lt"/>
                <a:cs typeface="Arial" pitchFamily="34" charset="0"/>
              </a:rPr>
              <a:t>„Zdrowie publiczne i Narodowy Program Zdrowia na lata 2016-2020”</a:t>
            </a:r>
            <a:r>
              <a:rPr lang="pl-PL" sz="1200" dirty="0" smtClean="0">
                <a:ea typeface="+mn-lt"/>
                <a:cs typeface="Arial" pitchFamily="34" charset="0"/>
              </a:rPr>
              <a:t>,[https://www.prawo.pl/zdrowie/zdrowie-publiczne-i-narodowy-program-zdrowia-na-lata-2016-2020,262118.html][dostęp 14.03.2019].</a:t>
            </a:r>
          </a:p>
          <a:p>
            <a:pPr marL="355600" indent="-246063">
              <a:buClr>
                <a:schemeClr val="accent2">
                  <a:lumMod val="75000"/>
                </a:schemeClr>
              </a:buClr>
              <a:buFont typeface="+mj-lt"/>
              <a:buAutoNum type="arabicPeriod"/>
            </a:pPr>
            <a:r>
              <a:rPr lang="pl-PL" sz="1200" dirty="0" smtClean="0">
                <a:ea typeface="+mn-lt"/>
                <a:cs typeface="Arial" pitchFamily="34" charset="0"/>
              </a:rPr>
              <a:t>Wolska-Adamczyk A. (Red)„</a:t>
            </a:r>
            <a:r>
              <a:rPr lang="pl-PL" sz="1200" i="1" dirty="0" smtClean="0">
                <a:ea typeface="+mn-lt"/>
                <a:cs typeface="Arial" pitchFamily="34" charset="0"/>
              </a:rPr>
              <a:t>Wybrane zwyczaje i zachowania żywieniowe studentek dietetyki Uniwersytetu Przyrodniczo-Humanistycznego w Siedlcach.”,</a:t>
            </a:r>
            <a:r>
              <a:rPr lang="pl-PL" sz="1200" dirty="0" smtClean="0">
                <a:ea typeface="+mn-lt"/>
                <a:cs typeface="Arial" pitchFamily="34" charset="0"/>
              </a:rPr>
              <a:t> WSIiZ, Warszawa 2015.</a:t>
            </a:r>
          </a:p>
          <a:p>
            <a:pPr marL="355600" indent="-246063">
              <a:buClr>
                <a:schemeClr val="accent2">
                  <a:lumMod val="75000"/>
                </a:schemeClr>
              </a:buClr>
              <a:buFont typeface="+mj-lt"/>
              <a:buAutoNum type="arabicPeriod"/>
            </a:pPr>
            <a:r>
              <a:rPr lang="pl-PL" sz="1200" dirty="0" smtClean="0">
                <a:cs typeface="Arial" pitchFamily="34" charset="0"/>
              </a:rPr>
              <a:t>Ogden J., ,,</a:t>
            </a:r>
            <a:r>
              <a:rPr lang="pl-PL" sz="1200" i="1" dirty="0" smtClean="0">
                <a:cs typeface="Arial" pitchFamily="34" charset="0"/>
              </a:rPr>
              <a:t>Psychologia odżywiania się</a:t>
            </a:r>
            <a:r>
              <a:rPr lang="pl-PL" sz="1200" dirty="0" smtClean="0">
                <a:cs typeface="Arial" pitchFamily="34" charset="0"/>
              </a:rPr>
              <a:t>”, Wydawnictwo Uniwersytetu Jagiellońskiego, 2010, str. 49.</a:t>
            </a:r>
          </a:p>
          <a:p>
            <a:pPr marL="355600" indent="-246063">
              <a:buClr>
                <a:schemeClr val="accent2">
                  <a:lumMod val="75000"/>
                </a:schemeClr>
              </a:buClr>
              <a:buFont typeface="+mj-lt"/>
              <a:buAutoNum type="arabicPeriod"/>
            </a:pPr>
            <a:r>
              <a:rPr lang="pl-PL" sz="1200" dirty="0" smtClean="0">
                <a:cs typeface="Arial" pitchFamily="34" charset="0"/>
              </a:rPr>
              <a:t>Woynarowska  B. , „</a:t>
            </a:r>
            <a:r>
              <a:rPr lang="pl-PL" sz="1200" i="1" dirty="0" smtClean="0">
                <a:cs typeface="Arial" pitchFamily="34" charset="0"/>
              </a:rPr>
              <a:t>Edukacja zdrowotna</a:t>
            </a:r>
            <a:r>
              <a:rPr lang="pl-PL" sz="1200" dirty="0" smtClean="0">
                <a:cs typeface="Arial" pitchFamily="34" charset="0"/>
              </a:rPr>
              <a:t>”, Wydawnictwo  Naukowe PWN, Warszawa, 2017, str. 104.</a:t>
            </a:r>
          </a:p>
          <a:p>
            <a:pPr marL="355600" indent="-246063">
              <a:buClr>
                <a:schemeClr val="accent2">
                  <a:lumMod val="75000"/>
                </a:schemeClr>
              </a:buClr>
              <a:buFont typeface="+mj-lt"/>
              <a:buAutoNum type="arabicPeriod"/>
            </a:pPr>
            <a:r>
              <a:rPr lang="pl-PL" sz="1200" dirty="0" smtClean="0">
                <a:cs typeface="Arial" pitchFamily="34" charset="0"/>
              </a:rPr>
              <a:t>Zalewska-Puchała J., Majda A.,, Korzonek R. „</a:t>
            </a:r>
            <a:r>
              <a:rPr lang="pl-PL" sz="1200" i="1" dirty="0" smtClean="0">
                <a:cs typeface="Arial" pitchFamily="34" charset="0"/>
              </a:rPr>
              <a:t>Zachowania zdrowotne i poczucie własnej skuteczności studentów w utrzymaniu zdrowia”,</a:t>
            </a:r>
            <a:r>
              <a:rPr lang="pl-PL" sz="1200" dirty="0" smtClean="0">
                <a:cs typeface="Arial" pitchFamily="34" charset="0"/>
              </a:rPr>
              <a:t> Problemy Pielęgniarstwa 2013, Tom 21, Zeszyt Nr 4.</a:t>
            </a:r>
          </a:p>
          <a:p>
            <a:pPr marL="355600" indent="-246063">
              <a:buClr>
                <a:schemeClr val="accent2">
                  <a:lumMod val="75000"/>
                </a:schemeClr>
              </a:buClr>
              <a:buFont typeface="+mj-lt"/>
              <a:buAutoNum type="arabicPeriod"/>
            </a:pPr>
            <a:r>
              <a:rPr lang="pl-PL" sz="1200" dirty="0" smtClean="0">
                <a:cs typeface="Arial" pitchFamily="34" charset="0"/>
              </a:rPr>
              <a:t>Rasińska R., </a:t>
            </a:r>
            <a:r>
              <a:rPr lang="pl-PL" sz="1200" i="1" dirty="0" smtClean="0">
                <a:cs typeface="Arial" pitchFamily="34" charset="0"/>
              </a:rPr>
              <a:t>,,Nawyki żywieniowe studentów w zależności od płci</a:t>
            </a:r>
            <a:r>
              <a:rPr lang="pl-PL" sz="1200" dirty="0" smtClean="0">
                <a:cs typeface="Arial" pitchFamily="34" charset="0"/>
              </a:rPr>
              <a:t>”, Now. Lek.,81, 4. 2012, str. 354-359.</a:t>
            </a:r>
          </a:p>
          <a:p>
            <a:pPr marL="355600" indent="-246063">
              <a:buClr>
                <a:schemeClr val="accent2">
                  <a:lumMod val="75000"/>
                </a:schemeClr>
              </a:buClr>
              <a:buFont typeface="+mj-lt"/>
              <a:buAutoNum type="arabicPeriod"/>
            </a:pPr>
            <a:r>
              <a:rPr lang="pl-PL" sz="1200" dirty="0" smtClean="0">
                <a:cs typeface="Arial" pitchFamily="34" charset="0"/>
              </a:rPr>
              <a:t>Malczyk E., Zołoteńka-Synowiec M., Całyniuk B., Malczyk A., Synowiec J., </a:t>
            </a:r>
            <a:r>
              <a:rPr lang="pl-PL" sz="1200" i="1" dirty="0" smtClean="0">
                <a:cs typeface="Arial" pitchFamily="34" charset="0"/>
              </a:rPr>
              <a:t>„Częstotliwość spożycia wybranych produktów spożywczych przez studentów opolskich, śląskich i dolnośląskich uczelni”</a:t>
            </a:r>
            <a:r>
              <a:rPr lang="pl-PL" sz="1200" dirty="0" smtClean="0">
                <a:cs typeface="Arial" pitchFamily="34" charset="0"/>
              </a:rPr>
              <a:t>, Piel Zdr Publ. 2017;26(1), str. 35-43.</a:t>
            </a:r>
          </a:p>
          <a:p>
            <a:pPr marL="355600" indent="-246063">
              <a:buFont typeface="+mj-lt"/>
              <a:buAutoNum type="arabicPeriod"/>
            </a:pPr>
            <a:endParaRPr lang="pl-PL" sz="1200" dirty="0" smtClean="0">
              <a:ea typeface="+mn-lt"/>
              <a:cs typeface="Arial" pitchFamily="34" charset="0"/>
            </a:endParaRPr>
          </a:p>
          <a:p>
            <a:pPr marL="355600" indent="-246063">
              <a:buFont typeface="+mj-lt"/>
              <a:buAutoNum type="arabicPeriod"/>
            </a:pPr>
            <a:endParaRPr lang="pl-PL" sz="1200" dirty="0" smtClean="0"/>
          </a:p>
          <a:p>
            <a:pPr marL="355600" indent="-246063">
              <a:buFont typeface="+mj-lt"/>
              <a:buAutoNum type="arabicPeriod"/>
            </a:pPr>
            <a:endParaRPr lang="pl-PL" sz="1200" dirty="0" smtClean="0"/>
          </a:p>
          <a:p>
            <a:pPr marL="355600" indent="-246063">
              <a:buFont typeface="+mj-lt"/>
              <a:buAutoNum type="arabicPeriod"/>
            </a:pPr>
            <a:endParaRPr lang="pl-PL" sz="1200" dirty="0" smtClean="0"/>
          </a:p>
          <a:p>
            <a:pPr marL="355600" indent="-246063">
              <a:buNone/>
            </a:pPr>
            <a:endParaRPr lang="pl-PL" sz="1200" dirty="0" smtClean="0"/>
          </a:p>
          <a:p>
            <a:pPr marL="624078" indent="-514350">
              <a:buFont typeface="+mj-lt"/>
              <a:buAutoNum type="arabicPeriod"/>
            </a:pPr>
            <a:endParaRPr lang="pl-PL" sz="1200" dirty="0" smtClean="0"/>
          </a:p>
          <a:p>
            <a:pPr marL="624078" indent="-514350">
              <a:buFont typeface="+mj-lt"/>
              <a:buAutoNum type="arabicPeriod"/>
            </a:pPr>
            <a:endParaRPr lang="pl-PL" dirty="0" smtClean="0"/>
          </a:p>
          <a:p>
            <a:endParaRPr lang="pl-PL" dirty="0" smtClean="0"/>
          </a:p>
          <a:p>
            <a:endParaRPr lang="pl-PL" dirty="0"/>
          </a:p>
        </p:txBody>
      </p:sp>
      <p:sp>
        <p:nvSpPr>
          <p:cNvPr id="4" name="Symbol zastępczy zawartości 2"/>
          <p:cNvSpPr txBox="1">
            <a:spLocks/>
          </p:cNvSpPr>
          <p:nvPr/>
        </p:nvSpPr>
        <p:spPr>
          <a:xfrm>
            <a:off x="609601" y="1262743"/>
            <a:ext cx="11045370" cy="4949371"/>
          </a:xfrm>
          <a:prstGeom prst="rect">
            <a:avLst/>
          </a:prstGeom>
        </p:spPr>
        <p:txBody>
          <a:bodyPr vert="horz" anchor="t">
            <a:normAutofit/>
          </a:bodyPr>
          <a:lstStyle/>
          <a:p>
            <a:pPr algn="ctr"/>
            <a:endParaRPr lang="pl-PL" sz="2400" b="0" i="0" u="none" strike="noStrike" kern="1200" cap="none" spc="0" normalizeH="0" baseline="0" noProof="0">
              <a:ln>
                <a:noFill/>
              </a:ln>
              <a:solidFill>
                <a:schemeClr val="tx1"/>
              </a:solidFill>
              <a:effectLst/>
              <a:uLnTx/>
              <a:uFillTx/>
              <a:latin typeface="Arial" panose="020B0604020202020204" pitchFamily="34" charset="0"/>
              <a:cs typeface="Arial" panose="020B0604020202020204" pitchFamily="34" charset="0"/>
            </a:endParaRPr>
          </a:p>
        </p:txBody>
      </p:sp>
      <p:sp>
        <p:nvSpPr>
          <p:cNvPr id="5" name="Symbol zastępczy zawartości 2"/>
          <p:cNvSpPr txBox="1">
            <a:spLocks/>
          </p:cNvSpPr>
          <p:nvPr/>
        </p:nvSpPr>
        <p:spPr>
          <a:xfrm>
            <a:off x="762001" y="1415143"/>
            <a:ext cx="11045370" cy="4949371"/>
          </a:xfrm>
          <a:prstGeom prst="rect">
            <a:avLst/>
          </a:prstGeom>
        </p:spPr>
        <p:txBody>
          <a:bodyPr vert="horz" anchor="t">
            <a:normAutofit/>
          </a:bodyPr>
          <a:lstStyle/>
          <a:p>
            <a:pPr algn="ctr"/>
            <a:endParaRPr lang="pl-PL" sz="2400" b="0" i="0" u="none" strike="noStrike" kern="1200" cap="none" spc="0" normalizeH="0" baseline="0" noProof="0">
              <a:ln>
                <a:noFill/>
              </a:ln>
              <a:solidFill>
                <a:schemeClr val="tx1"/>
              </a:solidFill>
              <a:effectLst/>
              <a:uLnTx/>
              <a:uFillTx/>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01473435-6298-4B03-AD57-489DF5B37996}"/>
              </a:ext>
            </a:extLst>
          </p:cNvPr>
          <p:cNvSpPr>
            <a:spLocks noGrp="1"/>
          </p:cNvSpPr>
          <p:nvPr>
            <p:ph type="title"/>
          </p:nvPr>
        </p:nvSpPr>
        <p:spPr>
          <a:xfrm>
            <a:off x="520700" y="495300"/>
            <a:ext cx="10972800" cy="1066800"/>
          </a:xfrm>
        </p:spPr>
        <p:txBody>
          <a:bodyPr/>
          <a:lstStyle/>
          <a:p>
            <a:pPr algn="ctr"/>
            <a:r>
              <a:rPr lang="pl-PL" b="1" dirty="0">
                <a:solidFill>
                  <a:schemeClr val="tx1"/>
                </a:solidFill>
                <a:latin typeface="Lucida Bright" pitchFamily="18" charset="0"/>
                <a:cs typeface="Times New Roman" pitchFamily="18" charset="0"/>
              </a:rPr>
              <a:t>Autorytet</a:t>
            </a:r>
          </a:p>
        </p:txBody>
      </p:sp>
      <p:sp>
        <p:nvSpPr>
          <p:cNvPr id="3" name="Symbol zastępczy zawartości 2">
            <a:extLst>
              <a:ext uri="{FF2B5EF4-FFF2-40B4-BE49-F238E27FC236}">
                <a16:creationId xmlns="" xmlns:a16="http://schemas.microsoft.com/office/drawing/2014/main" id="{F8A7DD95-5422-4CDD-8212-FB88ED6F4728}"/>
              </a:ext>
            </a:extLst>
          </p:cNvPr>
          <p:cNvSpPr>
            <a:spLocks noGrp="1"/>
          </p:cNvSpPr>
          <p:nvPr>
            <p:ph idx="1"/>
          </p:nvPr>
        </p:nvSpPr>
        <p:spPr>
          <a:xfrm>
            <a:off x="533400" y="1411224"/>
            <a:ext cx="11010900" cy="2208276"/>
          </a:xfrm>
        </p:spPr>
        <p:txBody>
          <a:bodyPr>
            <a:normAutofit/>
          </a:bodyPr>
          <a:lstStyle/>
          <a:p>
            <a:pPr algn="ctr">
              <a:buNone/>
            </a:pPr>
            <a:r>
              <a:rPr lang="pl-PL" sz="3300" dirty="0"/>
              <a:t>   </a:t>
            </a:r>
            <a:r>
              <a:rPr lang="pl-PL" sz="2400" b="1" i="1" dirty="0">
                <a:latin typeface="Times New Roman" pitchFamily="18" charset="0"/>
                <a:cs typeface="Times New Roman" pitchFamily="18" charset="0"/>
              </a:rPr>
              <a:t>Autorytet </a:t>
            </a:r>
            <a:r>
              <a:rPr lang="pl-PL" sz="2400" b="1" i="1" dirty="0">
                <a:latin typeface="Times New Roman" pitchFamily="18" charset="0"/>
                <a:cs typeface="Times New Roman" pitchFamily="18" charset="0"/>
                <a:sym typeface="Wingdings" pitchFamily="2" charset="2"/>
              </a:rPr>
              <a:t>  </a:t>
            </a:r>
            <a:r>
              <a:rPr lang="pl-PL" sz="2400" i="1" dirty="0">
                <a:latin typeface="Times New Roman" pitchFamily="18" charset="0"/>
                <a:cs typeface="Times New Roman" pitchFamily="18" charset="0"/>
                <a:sym typeface="Wingdings" pitchFamily="2" charset="2"/>
              </a:rPr>
              <a:t>osoba o odpowiednich kwalifikacjach, cechach osobowości,  posiadająca </a:t>
            </a:r>
            <a:r>
              <a:rPr lang="pl-PL" sz="2400" i="1" dirty="0">
                <a:latin typeface="Times New Roman" pitchFamily="18" charset="0"/>
                <a:cs typeface="Times New Roman" pitchFamily="18" charset="0"/>
              </a:rPr>
              <a:t>predyspozycje psychofizyczne, </a:t>
            </a:r>
            <a:r>
              <a:rPr lang="pl-PL" sz="2400" i="1" dirty="0" smtClean="0">
                <a:latin typeface="Times New Roman" pitchFamily="18" charset="0"/>
                <a:cs typeface="Times New Roman" pitchFamily="18" charset="0"/>
              </a:rPr>
              <a:t>prezentująca </a:t>
            </a:r>
            <a:r>
              <a:rPr lang="pl-PL" sz="2400" i="1" dirty="0">
                <a:latin typeface="Times New Roman" pitchFamily="18" charset="0"/>
                <a:cs typeface="Times New Roman" pitchFamily="18" charset="0"/>
              </a:rPr>
              <a:t>postawę wzorcową, a przez to wpływająca na wychowanie i zachowania danej jednostki bądź grupy.</a:t>
            </a:r>
          </a:p>
        </p:txBody>
      </p:sp>
      <p:graphicFrame>
        <p:nvGraphicFramePr>
          <p:cNvPr id="8" name="Diagram 7"/>
          <p:cNvGraphicFramePr/>
          <p:nvPr/>
        </p:nvGraphicFramePr>
        <p:xfrm>
          <a:off x="2120900" y="2832100"/>
          <a:ext cx="7874000" cy="38247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Prostokąt 6"/>
          <p:cNvSpPr/>
          <p:nvPr/>
        </p:nvSpPr>
        <p:spPr>
          <a:xfrm>
            <a:off x="3937548" y="3117334"/>
            <a:ext cx="4485523" cy="400110"/>
          </a:xfrm>
          <a:prstGeom prst="rect">
            <a:avLst/>
          </a:prstGeom>
        </p:spPr>
        <p:txBody>
          <a:bodyPr wrap="none">
            <a:spAutoFit/>
          </a:bodyPr>
          <a:lstStyle/>
          <a:p>
            <a:pPr>
              <a:buNone/>
            </a:pPr>
            <a:r>
              <a:rPr lang="pl-PL" sz="2000" b="1" dirty="0">
                <a:latin typeface="Lucida Bright" pitchFamily="18" charset="0"/>
                <a:cs typeface="Times New Roman" pitchFamily="18" charset="0"/>
              </a:rPr>
              <a:t>Sposoby oddziaływania na ludzi</a:t>
            </a:r>
            <a:r>
              <a:rPr lang="pl-PL" b="1" dirty="0">
                <a:latin typeface="Lucida Bright" pitchFamily="18" charset="0"/>
                <a:cs typeface="Times New Roman" pitchFamily="18" charset="0"/>
              </a:rPr>
              <a:t>: </a:t>
            </a:r>
          </a:p>
        </p:txBody>
      </p:sp>
    </p:spTree>
    <p:extLst>
      <p:ext uri="{BB962C8B-B14F-4D97-AF65-F5344CB8AC3E}">
        <p14:creationId xmlns:p14="http://schemas.microsoft.com/office/powerpoint/2010/main" val="1865451818"/>
      </p:ext>
    </p:extLst>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nvPr>
        </p:nvGraphicFramePr>
        <p:xfrm>
          <a:off x="837252" y="1932533"/>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Prostokąt 4"/>
          <p:cNvSpPr/>
          <p:nvPr/>
        </p:nvSpPr>
        <p:spPr>
          <a:xfrm>
            <a:off x="3246082" y="1051530"/>
            <a:ext cx="6096000" cy="707886"/>
          </a:xfrm>
          <a:prstGeom prst="rect">
            <a:avLst/>
          </a:prstGeom>
        </p:spPr>
        <p:txBody>
          <a:bodyPr>
            <a:spAutoFit/>
          </a:bodyPr>
          <a:lstStyle/>
          <a:p>
            <a:pPr algn="ctr"/>
            <a:r>
              <a:rPr lang="pl-PL" sz="4000" b="1" dirty="0">
                <a:latin typeface="Lucida Bright" pitchFamily="18" charset="0"/>
              </a:rPr>
              <a:t>Cechy osobowości  </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C066F40E-A90E-4BEF-B0EE-1D43401F9B6E}"/>
              </a:ext>
            </a:extLst>
          </p:cNvPr>
          <p:cNvSpPr>
            <a:spLocks noGrp="1"/>
          </p:cNvSpPr>
          <p:nvPr>
            <p:ph type="title"/>
          </p:nvPr>
        </p:nvSpPr>
        <p:spPr>
          <a:xfrm>
            <a:off x="800100" y="1101725"/>
            <a:ext cx="10515600" cy="1325563"/>
          </a:xfrm>
        </p:spPr>
        <p:txBody>
          <a:bodyPr>
            <a:normAutofit/>
          </a:bodyPr>
          <a:lstStyle/>
          <a:p>
            <a:pPr algn="ctr"/>
            <a:r>
              <a:rPr lang="pl-PL" sz="3200" b="1" dirty="0">
                <a:solidFill>
                  <a:schemeClr val="tx1"/>
                </a:solidFill>
                <a:latin typeface="Lucida Bright" pitchFamily="18" charset="0"/>
                <a:cs typeface="Times New Roman" pitchFamily="18" charset="0"/>
              </a:rPr>
              <a:t>Przedstawiciele zawodów medycznych przygotowani do realizacji edukacji zdrowotnej</a:t>
            </a:r>
          </a:p>
        </p:txBody>
      </p:sp>
      <p:sp>
        <p:nvSpPr>
          <p:cNvPr id="3" name="Symbol zastępczy zawartości 2">
            <a:extLst>
              <a:ext uri="{FF2B5EF4-FFF2-40B4-BE49-F238E27FC236}">
                <a16:creationId xmlns="" xmlns:a16="http://schemas.microsoft.com/office/drawing/2014/main" id="{1B6F5FF1-C502-488D-834C-CA5110ECB220}"/>
              </a:ext>
            </a:extLst>
          </p:cNvPr>
          <p:cNvSpPr>
            <a:spLocks noGrp="1"/>
          </p:cNvSpPr>
          <p:nvPr>
            <p:ph idx="1"/>
          </p:nvPr>
        </p:nvSpPr>
        <p:spPr>
          <a:xfrm>
            <a:off x="1447800" y="2565400"/>
            <a:ext cx="5384800" cy="3213100"/>
          </a:xfrm>
        </p:spPr>
        <p:txBody>
          <a:bodyPr>
            <a:normAutofit fontScale="92500" lnSpcReduction="10000"/>
          </a:bodyPr>
          <a:lstStyle/>
          <a:p>
            <a:pPr algn="just">
              <a:buClr>
                <a:schemeClr val="accent2">
                  <a:lumMod val="75000"/>
                </a:schemeClr>
              </a:buClr>
              <a:buFont typeface="Wingdings" pitchFamily="2" charset="2"/>
              <a:buChar char="Ø"/>
            </a:pPr>
            <a:r>
              <a:rPr lang="pl-PL" dirty="0">
                <a:latin typeface="Times New Roman" pitchFamily="18" charset="0"/>
                <a:cs typeface="Times New Roman" pitchFamily="18" charset="0"/>
              </a:rPr>
              <a:t>Lekarz</a:t>
            </a:r>
          </a:p>
          <a:p>
            <a:pPr algn="just">
              <a:buClr>
                <a:schemeClr val="accent2">
                  <a:lumMod val="75000"/>
                </a:schemeClr>
              </a:buClr>
              <a:buFont typeface="Wingdings" pitchFamily="2" charset="2"/>
              <a:buChar char="Ø"/>
            </a:pPr>
            <a:r>
              <a:rPr lang="pl-PL" dirty="0">
                <a:latin typeface="Times New Roman" pitchFamily="18" charset="0"/>
                <a:cs typeface="Times New Roman" pitchFamily="18" charset="0"/>
              </a:rPr>
              <a:t>Pielęgniarka</a:t>
            </a:r>
          </a:p>
          <a:p>
            <a:pPr algn="just">
              <a:buClr>
                <a:schemeClr val="accent2">
                  <a:lumMod val="75000"/>
                </a:schemeClr>
              </a:buClr>
              <a:buFont typeface="Wingdings" pitchFamily="2" charset="2"/>
              <a:buChar char="Ø"/>
            </a:pPr>
            <a:r>
              <a:rPr lang="pl-PL" dirty="0">
                <a:latin typeface="Times New Roman" pitchFamily="18" charset="0"/>
                <a:cs typeface="Times New Roman" pitchFamily="18" charset="0"/>
              </a:rPr>
              <a:t>Położna </a:t>
            </a:r>
          </a:p>
          <a:p>
            <a:pPr algn="just">
              <a:buClr>
                <a:schemeClr val="accent2">
                  <a:lumMod val="75000"/>
                </a:schemeClr>
              </a:buClr>
              <a:buFont typeface="Wingdings" pitchFamily="2" charset="2"/>
              <a:buChar char="Ø"/>
            </a:pPr>
            <a:r>
              <a:rPr lang="pl-PL" dirty="0">
                <a:latin typeface="Times New Roman" pitchFamily="18" charset="0"/>
                <a:cs typeface="Times New Roman" pitchFamily="18" charset="0"/>
              </a:rPr>
              <a:t>Ratownik medyczny</a:t>
            </a:r>
          </a:p>
          <a:p>
            <a:pPr algn="just">
              <a:buClr>
                <a:schemeClr val="accent2">
                  <a:lumMod val="75000"/>
                </a:schemeClr>
              </a:buClr>
              <a:buFont typeface="Wingdings" pitchFamily="2" charset="2"/>
              <a:buChar char="Ø"/>
            </a:pPr>
            <a:r>
              <a:rPr lang="pl-PL" dirty="0">
                <a:latin typeface="Times New Roman" pitchFamily="18" charset="0"/>
                <a:cs typeface="Times New Roman" pitchFamily="18" charset="0"/>
              </a:rPr>
              <a:t>Dietetyk</a:t>
            </a:r>
          </a:p>
          <a:p>
            <a:pPr algn="just">
              <a:buClr>
                <a:schemeClr val="accent2">
                  <a:lumMod val="75000"/>
                </a:schemeClr>
              </a:buClr>
              <a:buFont typeface="Wingdings" pitchFamily="2" charset="2"/>
              <a:buChar char="Ø"/>
            </a:pPr>
            <a:r>
              <a:rPr lang="pl-PL" dirty="0">
                <a:latin typeface="Times New Roman" pitchFamily="18" charset="0"/>
                <a:cs typeface="Times New Roman" pitchFamily="18" charset="0"/>
              </a:rPr>
              <a:t>Edukator zdrowia</a:t>
            </a:r>
          </a:p>
          <a:p>
            <a:pPr algn="just">
              <a:buClr>
                <a:schemeClr val="accent2">
                  <a:lumMod val="75000"/>
                </a:schemeClr>
              </a:buClr>
              <a:buFont typeface="Wingdings" pitchFamily="2" charset="2"/>
              <a:buChar char="Ø"/>
            </a:pPr>
            <a:r>
              <a:rPr lang="pl-PL" dirty="0">
                <a:latin typeface="Times New Roman" pitchFamily="18" charset="0"/>
                <a:cs typeface="Times New Roman" pitchFamily="18" charset="0"/>
              </a:rPr>
              <a:t>Opiekun medyczny</a:t>
            </a:r>
          </a:p>
          <a:p>
            <a:pPr algn="just">
              <a:buClr>
                <a:schemeClr val="accent2">
                  <a:lumMod val="75000"/>
                </a:schemeClr>
              </a:buClr>
              <a:buFont typeface="Wingdings" pitchFamily="2" charset="2"/>
              <a:buChar char="Ø"/>
            </a:pPr>
            <a:r>
              <a:rPr lang="pl-PL" dirty="0">
                <a:latin typeface="Times New Roman" pitchFamily="18" charset="0"/>
                <a:cs typeface="Times New Roman" pitchFamily="18" charset="0"/>
              </a:rPr>
              <a:t>Asystent lekarza</a:t>
            </a:r>
          </a:p>
        </p:txBody>
      </p:sp>
    </p:spTree>
    <p:extLst>
      <p:ext uri="{BB962C8B-B14F-4D97-AF65-F5344CB8AC3E}">
        <p14:creationId xmlns:p14="http://schemas.microsoft.com/office/powerpoint/2010/main" val="870970247"/>
      </p:ext>
    </p:extLst>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9714DF57-B6A0-4E56-9CB1-E1BD54FBA24C}"/>
              </a:ext>
            </a:extLst>
          </p:cNvPr>
          <p:cNvSpPr>
            <a:spLocks noGrp="1"/>
          </p:cNvSpPr>
          <p:nvPr>
            <p:ph type="title"/>
          </p:nvPr>
        </p:nvSpPr>
        <p:spPr>
          <a:xfrm>
            <a:off x="762000" y="720725"/>
            <a:ext cx="10515600" cy="1325563"/>
          </a:xfrm>
        </p:spPr>
        <p:txBody>
          <a:bodyPr>
            <a:normAutofit/>
          </a:bodyPr>
          <a:lstStyle/>
          <a:p>
            <a:pPr algn="ctr"/>
            <a:r>
              <a:rPr lang="pl-PL" sz="3600" b="1" dirty="0">
                <a:solidFill>
                  <a:schemeClr val="tx1"/>
                </a:solidFill>
                <a:latin typeface="Lucida Bright" pitchFamily="18" charset="0"/>
                <a:cs typeface="Times New Roman" pitchFamily="18" charset="0"/>
              </a:rPr>
              <a:t>Charakterystyka </a:t>
            </a:r>
            <a:r>
              <a:rPr lang="pl-PL" sz="3600" b="1" dirty="0" smtClean="0">
                <a:solidFill>
                  <a:schemeClr val="tx1"/>
                </a:solidFill>
                <a:latin typeface="Lucida Bright" pitchFamily="18" charset="0"/>
                <a:cs typeface="Times New Roman" pitchFamily="18" charset="0"/>
              </a:rPr>
              <a:t>zawodu edukatora</a:t>
            </a:r>
            <a:endParaRPr lang="pl-PL" sz="3600" b="1" dirty="0">
              <a:solidFill>
                <a:schemeClr val="tx1"/>
              </a:solidFill>
              <a:latin typeface="Lucida Bright" pitchFamily="18" charset="0"/>
              <a:cs typeface="Times New Roman" pitchFamily="18" charset="0"/>
            </a:endParaRPr>
          </a:p>
        </p:txBody>
      </p:sp>
      <p:graphicFrame>
        <p:nvGraphicFramePr>
          <p:cNvPr id="4" name="Symbol zastępczy zawartości 3"/>
          <p:cNvGraphicFramePr>
            <a:graphicFrameLocks noGrp="1"/>
          </p:cNvGraphicFramePr>
          <p:nvPr>
            <p:ph idx="1"/>
          </p:nvPr>
        </p:nvGraphicFramePr>
        <p:xfrm>
          <a:off x="622300" y="2222499"/>
          <a:ext cx="10464800" cy="37004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11249044"/>
      </p:ext>
    </p:extLst>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E410BE1D-7CF1-4F0C-942A-92732E6C6049}"/>
              </a:ext>
            </a:extLst>
          </p:cNvPr>
          <p:cNvSpPr>
            <a:spLocks noGrp="1"/>
          </p:cNvSpPr>
          <p:nvPr>
            <p:ph type="title"/>
          </p:nvPr>
        </p:nvSpPr>
        <p:spPr>
          <a:xfrm>
            <a:off x="850900" y="1076325"/>
            <a:ext cx="10515600" cy="1325563"/>
          </a:xfrm>
        </p:spPr>
        <p:txBody>
          <a:bodyPr>
            <a:normAutofit/>
          </a:bodyPr>
          <a:lstStyle/>
          <a:p>
            <a:r>
              <a:rPr lang="pl-PL" sz="3400" b="1" dirty="0">
                <a:solidFill>
                  <a:schemeClr val="tx1"/>
                </a:solidFill>
                <a:latin typeface="Lucida Bright" pitchFamily="18" charset="0"/>
              </a:rPr>
              <a:t>Konsekwencja w działaniu edukatora zdrowia</a:t>
            </a:r>
          </a:p>
        </p:txBody>
      </p:sp>
      <p:sp>
        <p:nvSpPr>
          <p:cNvPr id="3" name="Symbol zastępczy zawartości 2">
            <a:extLst>
              <a:ext uri="{FF2B5EF4-FFF2-40B4-BE49-F238E27FC236}">
                <a16:creationId xmlns="" xmlns:a16="http://schemas.microsoft.com/office/drawing/2014/main" id="{8D41A78B-9CC9-43E5-A88B-7CCFCFB04598}"/>
              </a:ext>
            </a:extLst>
          </p:cNvPr>
          <p:cNvSpPr>
            <a:spLocks noGrp="1"/>
          </p:cNvSpPr>
          <p:nvPr>
            <p:ph idx="1"/>
          </p:nvPr>
        </p:nvSpPr>
        <p:spPr>
          <a:xfrm>
            <a:off x="762000" y="2574925"/>
            <a:ext cx="10350500" cy="2187575"/>
          </a:xfrm>
        </p:spPr>
        <p:style>
          <a:lnRef idx="2">
            <a:schemeClr val="accent2"/>
          </a:lnRef>
          <a:fillRef idx="1">
            <a:schemeClr val="lt1"/>
          </a:fillRef>
          <a:effectRef idx="0">
            <a:schemeClr val="accent2"/>
          </a:effectRef>
          <a:fontRef idx="minor">
            <a:schemeClr val="dk1"/>
          </a:fontRef>
        </p:style>
        <p:txBody>
          <a:bodyPr>
            <a:normAutofit/>
          </a:bodyPr>
          <a:lstStyle/>
          <a:p>
            <a:pPr indent="432000">
              <a:buNone/>
            </a:pPr>
            <a:r>
              <a:rPr lang="pl-PL" sz="2400" dirty="0">
                <a:latin typeface="Times New Roman" pitchFamily="18" charset="0"/>
                <a:cs typeface="Times New Roman" pitchFamily="18" charset="0"/>
              </a:rPr>
              <a:t>Edukator przekazuje wiedzę dotyczącą zdrowego stylu życia. Wiedza bez odpowiednich kompetencji nie pozwoli na realizacje celów zdrowotnych. </a:t>
            </a:r>
          </a:p>
          <a:p>
            <a:pPr indent="432000">
              <a:buNone/>
            </a:pPr>
            <a:r>
              <a:rPr lang="pl-PL" sz="2400" dirty="0">
                <a:latin typeface="Times New Roman" pitchFamily="18" charset="0"/>
                <a:cs typeface="Times New Roman" pitchFamily="18" charset="0"/>
              </a:rPr>
              <a:t>Edukator powinien sam postępować zgodnie z głoszonymi zasadami, podejmować działania odpowiedzialne, sprzyjające zdrowiu, a także szukać nowych alternatyw i możliwości.</a:t>
            </a:r>
          </a:p>
        </p:txBody>
      </p:sp>
    </p:spTree>
    <p:extLst>
      <p:ext uri="{BB962C8B-B14F-4D97-AF65-F5344CB8AC3E}">
        <p14:creationId xmlns:p14="http://schemas.microsoft.com/office/powerpoint/2010/main" val="599457716"/>
      </p:ext>
    </p:extLst>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8432F4C3-FA02-499C-AB47-069A191651F9}"/>
              </a:ext>
            </a:extLst>
          </p:cNvPr>
          <p:cNvSpPr>
            <a:spLocks noGrp="1"/>
          </p:cNvSpPr>
          <p:nvPr>
            <p:ph type="title"/>
          </p:nvPr>
        </p:nvSpPr>
        <p:spPr>
          <a:xfrm>
            <a:off x="546100" y="787400"/>
            <a:ext cx="10972800" cy="1066800"/>
          </a:xfrm>
        </p:spPr>
        <p:txBody>
          <a:bodyPr>
            <a:normAutofit fontScale="90000"/>
          </a:bodyPr>
          <a:lstStyle/>
          <a:p>
            <a:pPr algn="ctr"/>
            <a:r>
              <a:rPr lang="pl-PL" sz="4000" b="1" dirty="0">
                <a:solidFill>
                  <a:schemeClr val="tx1"/>
                </a:solidFill>
                <a:latin typeface="Lucida Bright" pitchFamily="18" charset="0"/>
              </a:rPr>
              <a:t>Miejsce absolwenta zdrowia publicznego w systemie ochrony zdrowia</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1653406091"/>
              </p:ext>
            </p:extLst>
          </p:nvPr>
        </p:nvGraphicFramePr>
        <p:xfrm>
          <a:off x="457200" y="2198624"/>
          <a:ext cx="11252200" cy="23352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Prostokąt 4"/>
          <p:cNvSpPr/>
          <p:nvPr/>
        </p:nvSpPr>
        <p:spPr>
          <a:xfrm>
            <a:off x="469900" y="4622800"/>
            <a:ext cx="11201400" cy="1213029"/>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buClr>
                <a:schemeClr val="accent2">
                  <a:lumMod val="75000"/>
                </a:schemeClr>
              </a:buClr>
            </a:pPr>
            <a:r>
              <a:rPr lang="pl-PL" b="1" i="1" dirty="0"/>
              <a:t>Absolwent ZP, jako asystent zdrowotny</a:t>
            </a:r>
            <a:r>
              <a:rPr lang="pl-PL" i="1" dirty="0"/>
              <a:t>:</a:t>
            </a:r>
          </a:p>
          <a:p>
            <a:pPr>
              <a:buClr>
                <a:schemeClr val="accent2">
                  <a:lumMod val="75000"/>
                </a:schemeClr>
              </a:buClr>
              <a:buNone/>
            </a:pPr>
            <a:r>
              <a:rPr lang="pl-PL" i="1" dirty="0"/>
              <a:t>-</a:t>
            </a:r>
            <a:r>
              <a:rPr lang="pl-PL" dirty="0"/>
              <a:t>rozpoznaje przyczyny występujących zagrożeń zdrowia populacji</a:t>
            </a:r>
          </a:p>
          <a:p>
            <a:pPr>
              <a:buClr>
                <a:schemeClr val="accent2">
                  <a:lumMod val="75000"/>
                </a:schemeClr>
              </a:buClr>
              <a:buNone/>
            </a:pPr>
            <a:r>
              <a:rPr lang="pl-PL" dirty="0"/>
              <a:t>-wskazuje źródła pojawienia się choroby,</a:t>
            </a:r>
          </a:p>
          <a:p>
            <a:pPr>
              <a:buClr>
                <a:schemeClr val="accent2">
                  <a:lumMod val="75000"/>
                </a:schemeClr>
              </a:buClr>
              <a:buNone/>
            </a:pPr>
            <a:r>
              <a:rPr lang="pl-PL" dirty="0"/>
              <a:t>-wyznacza działania wspierające zdrowie społeczeństwa</a:t>
            </a:r>
          </a:p>
        </p:txBody>
      </p:sp>
    </p:spTree>
    <p:extLst>
      <p:ext uri="{BB962C8B-B14F-4D97-AF65-F5344CB8AC3E}">
        <p14:creationId xmlns:p14="http://schemas.microsoft.com/office/powerpoint/2010/main" val="530559100"/>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E1E45039-4FCF-4811-994C-321E66DFE02D}"/>
              </a:ext>
            </a:extLst>
          </p:cNvPr>
          <p:cNvSpPr>
            <a:spLocks noGrp="1"/>
          </p:cNvSpPr>
          <p:nvPr>
            <p:ph type="title"/>
          </p:nvPr>
        </p:nvSpPr>
        <p:spPr>
          <a:xfrm>
            <a:off x="914400" y="593725"/>
            <a:ext cx="10515600" cy="1325563"/>
          </a:xfrm>
        </p:spPr>
        <p:txBody>
          <a:bodyPr>
            <a:normAutofit/>
          </a:bodyPr>
          <a:lstStyle/>
          <a:p>
            <a:pPr algn="ctr"/>
            <a:r>
              <a:rPr lang="pl-PL" sz="3600" b="1" dirty="0">
                <a:solidFill>
                  <a:schemeClr val="tx1"/>
                </a:solidFill>
                <a:latin typeface="Lucida Bright" pitchFamily="18" charset="0"/>
              </a:rPr>
              <a:t>Absolwent ZP jako edukator</a:t>
            </a:r>
          </a:p>
        </p:txBody>
      </p:sp>
      <p:sp>
        <p:nvSpPr>
          <p:cNvPr id="3" name="Symbol zastępczy zawartości 2">
            <a:extLst>
              <a:ext uri="{FF2B5EF4-FFF2-40B4-BE49-F238E27FC236}">
                <a16:creationId xmlns="" xmlns:a16="http://schemas.microsoft.com/office/drawing/2014/main" id="{06CEA931-E94F-429D-83CB-75DE3B694782}"/>
              </a:ext>
            </a:extLst>
          </p:cNvPr>
          <p:cNvSpPr>
            <a:spLocks noGrp="1"/>
          </p:cNvSpPr>
          <p:nvPr>
            <p:ph idx="1"/>
          </p:nvPr>
        </p:nvSpPr>
        <p:spPr>
          <a:xfrm>
            <a:off x="374073" y="3619499"/>
            <a:ext cx="11319163" cy="1765301"/>
          </a:xfrm>
        </p:spPr>
        <p:style>
          <a:lnRef idx="2">
            <a:schemeClr val="accent2"/>
          </a:lnRef>
          <a:fillRef idx="1">
            <a:schemeClr val="lt1"/>
          </a:fillRef>
          <a:effectRef idx="0">
            <a:schemeClr val="accent2"/>
          </a:effectRef>
          <a:fontRef idx="minor">
            <a:schemeClr val="dk1"/>
          </a:fontRef>
        </p:style>
        <p:txBody>
          <a:bodyPr>
            <a:normAutofit/>
          </a:bodyPr>
          <a:lstStyle/>
          <a:p>
            <a:pPr indent="432000" algn="just">
              <a:buNone/>
            </a:pPr>
            <a:r>
              <a:rPr lang="pl-PL" dirty="0">
                <a:solidFill>
                  <a:schemeClr val="tx1"/>
                </a:solidFill>
              </a:rPr>
              <a:t>    </a:t>
            </a:r>
            <a:r>
              <a:rPr lang="pl-PL" sz="2000" dirty="0">
                <a:solidFill>
                  <a:schemeClr val="tx1"/>
                </a:solidFill>
                <a:latin typeface="Times New Roman" pitchFamily="18" charset="0"/>
                <a:cs typeface="Times New Roman" pitchFamily="18" charset="0"/>
              </a:rPr>
              <a:t>Rola edukatora zdrowia powinna wykraczać poza proste przekazywanie wiedzy o zdrowiu oraz chorobie i uwzględniać szeroki wachlarz działań z użyciem różnorodnych metod i technik nakierowanych na poprawę statusu zdrowotnego, wypracowanych na bazie dorobku teoretycznego i praktycznego specjalistów licznych dziedzin poruszających zagadnienia z zakresu edukacji zdrowotnej.</a:t>
            </a:r>
          </a:p>
          <a:p>
            <a:pPr algn="just">
              <a:buNone/>
            </a:pPr>
            <a:endParaRPr lang="pl-PL" dirty="0">
              <a:solidFill>
                <a:schemeClr val="tx1"/>
              </a:solidFill>
            </a:endParaRPr>
          </a:p>
        </p:txBody>
      </p:sp>
      <p:sp>
        <p:nvSpPr>
          <p:cNvPr id="4" name="Prostokąt 3"/>
          <p:cNvSpPr/>
          <p:nvPr/>
        </p:nvSpPr>
        <p:spPr>
          <a:xfrm>
            <a:off x="800100" y="1866900"/>
            <a:ext cx="10223500" cy="1938992"/>
          </a:xfrm>
          <a:prstGeom prst="rect">
            <a:avLst/>
          </a:prstGeom>
        </p:spPr>
        <p:txBody>
          <a:bodyPr wrap="square">
            <a:spAutoFit/>
          </a:bodyPr>
          <a:lstStyle/>
          <a:p>
            <a:pPr algn="ctr"/>
            <a:r>
              <a:rPr lang="pl-PL" sz="2000" dirty="0"/>
              <a:t>„</a:t>
            </a:r>
            <a:r>
              <a:rPr lang="pl-PL" sz="2000" i="1" dirty="0"/>
              <a:t>Profesjonalnie przygotowana, pełniąca szereg ról osoba, specjalistycznie wyszkolona do używania odpowiednich strategii edukacyjnych oraz metod służących rozwijaniu procedur, interwencji oraz kształtowaniu polityki i systemów sprzyjających zdrowiu jednostek, grup ludzkich oraz określonych społeczności”</a:t>
            </a:r>
            <a:r>
              <a:rPr lang="pl-PL" sz="2000" dirty="0">
                <a:latin typeface="Times New Roman"/>
              </a:rPr>
              <a:t> </a:t>
            </a:r>
          </a:p>
          <a:p>
            <a:pPr algn="ctr"/>
            <a:r>
              <a:rPr lang="pl-PL" i="1" dirty="0">
                <a:solidFill>
                  <a:schemeClr val="accent2">
                    <a:lumMod val="75000"/>
                  </a:schemeClr>
                </a:solidFill>
                <a:latin typeface="Times New Roman"/>
              </a:rPr>
              <a:t>(A</a:t>
            </a:r>
            <a:r>
              <a:rPr lang="en-US" i="1" dirty="0">
                <a:solidFill>
                  <a:schemeClr val="accent2">
                    <a:lumMod val="75000"/>
                  </a:schemeClr>
                </a:solidFill>
                <a:latin typeface="Times New Roman"/>
              </a:rPr>
              <a:t>merykański Joint Committee on Health Education and Promotion Terminology</a:t>
            </a:r>
            <a:r>
              <a:rPr lang="pl-PL" i="1" dirty="0">
                <a:solidFill>
                  <a:schemeClr val="accent2">
                    <a:lumMod val="75000"/>
                  </a:schemeClr>
                </a:solidFill>
                <a:latin typeface="Times New Roman"/>
              </a:rPr>
              <a:t>)</a:t>
            </a:r>
            <a:endParaRPr lang="en-US" i="1" dirty="0">
              <a:solidFill>
                <a:schemeClr val="accent2">
                  <a:lumMod val="75000"/>
                </a:schemeClr>
              </a:solidFill>
              <a:latin typeface="Times New Roman"/>
            </a:endParaRPr>
          </a:p>
          <a:p>
            <a:pPr algn="ctr"/>
            <a:endParaRPr lang="pl-PL" sz="2000" i="1" dirty="0"/>
          </a:p>
        </p:txBody>
      </p:sp>
    </p:spTree>
    <p:extLst>
      <p:ext uri="{BB962C8B-B14F-4D97-AF65-F5344CB8AC3E}">
        <p14:creationId xmlns:p14="http://schemas.microsoft.com/office/powerpoint/2010/main" val="2793945253"/>
      </p:ext>
    </p:extLst>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AF1DCB51-DADF-4D17-8CB4-2FF0AE7D24D4}"/>
              </a:ext>
            </a:extLst>
          </p:cNvPr>
          <p:cNvSpPr>
            <a:spLocks noGrp="1"/>
          </p:cNvSpPr>
          <p:nvPr>
            <p:ph type="title"/>
          </p:nvPr>
        </p:nvSpPr>
        <p:spPr>
          <a:xfrm>
            <a:off x="622300" y="1473200"/>
            <a:ext cx="10972800" cy="1066800"/>
          </a:xfrm>
        </p:spPr>
        <p:txBody>
          <a:bodyPr>
            <a:normAutofit fontScale="90000"/>
          </a:bodyPr>
          <a:lstStyle/>
          <a:p>
            <a:pPr algn="ctr"/>
            <a:r>
              <a:rPr lang="pl-PL" b="1" dirty="0">
                <a:solidFill>
                  <a:schemeClr val="tx1"/>
                </a:solidFill>
                <a:latin typeface="Lucida Bright" pitchFamily="18" charset="0"/>
              </a:rPr>
              <a:t>Przygotowanie do zawodu edukatora zdrowia</a:t>
            </a:r>
            <a:r>
              <a:rPr lang="pl-PL" dirty="0"/>
              <a:t/>
            </a:r>
            <a:br>
              <a:rPr lang="pl-PL" dirty="0"/>
            </a:b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678860806"/>
              </p:ext>
            </p:extLst>
          </p:nvPr>
        </p:nvGraphicFramePr>
        <p:xfrm>
          <a:off x="533400" y="1728724"/>
          <a:ext cx="10972800" cy="43251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15157982"/>
      </p:ext>
    </p:extLst>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elkomiejski">
  <a:themeElements>
    <a:clrScheme name="Wielkomiejski">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Wielkomiejski">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ielkomiejski">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TM02900769[[fn=Retrospekcja]]</Template>
  <TotalTime>2288</TotalTime>
  <Words>1193</Words>
  <Application>Microsoft Office PowerPoint</Application>
  <PresentationFormat>Panoramiczny</PresentationFormat>
  <Paragraphs>159</Paragraphs>
  <Slides>17</Slides>
  <Notes>13</Notes>
  <HiddenSlides>0</HiddenSlides>
  <MMClips>0</MMClips>
  <ScaleCrop>false</ScaleCrop>
  <HeadingPairs>
    <vt:vector size="6" baseType="variant">
      <vt:variant>
        <vt:lpstr>Używane czcionki</vt:lpstr>
      </vt:variant>
      <vt:variant>
        <vt:i4>9</vt:i4>
      </vt:variant>
      <vt:variant>
        <vt:lpstr>Motyw</vt:lpstr>
      </vt:variant>
      <vt:variant>
        <vt:i4>1</vt:i4>
      </vt:variant>
      <vt:variant>
        <vt:lpstr>Tytuły slajdów</vt:lpstr>
      </vt:variant>
      <vt:variant>
        <vt:i4>17</vt:i4>
      </vt:variant>
    </vt:vector>
  </HeadingPairs>
  <TitlesOfParts>
    <vt:vector size="27" baseType="lpstr">
      <vt:lpstr>Arial</vt:lpstr>
      <vt:lpstr>Calibri</vt:lpstr>
      <vt:lpstr>Georgia</vt:lpstr>
      <vt:lpstr>Lucida Bright</vt:lpstr>
      <vt:lpstr>Lucida Sans Unicode</vt:lpstr>
      <vt:lpstr>Times New Roman</vt:lpstr>
      <vt:lpstr>Trebuchet MS</vt:lpstr>
      <vt:lpstr>Wingdings</vt:lpstr>
      <vt:lpstr>Wingdings 2</vt:lpstr>
      <vt:lpstr>Wielkomiejski</vt:lpstr>
      <vt:lpstr>  Kompetencje edukatora zdrowia.  Nowy zawód, nowe oczekiwania. </vt:lpstr>
      <vt:lpstr>Autorytet</vt:lpstr>
      <vt:lpstr>Prezentacja programu PowerPoint</vt:lpstr>
      <vt:lpstr>Przedstawiciele zawodów medycznych przygotowani do realizacji edukacji zdrowotnej</vt:lpstr>
      <vt:lpstr>Charakterystyka zawodu edukatora</vt:lpstr>
      <vt:lpstr>Konsekwencja w działaniu edukatora zdrowia</vt:lpstr>
      <vt:lpstr>Miejsce absolwenta zdrowia publicznego w systemie ochrony zdrowia</vt:lpstr>
      <vt:lpstr>Absolwent ZP jako edukator</vt:lpstr>
      <vt:lpstr>Przygotowanie do zawodu edukatora zdrowia </vt:lpstr>
      <vt:lpstr>Opis metody i badanej grupy</vt:lpstr>
      <vt:lpstr>Materiał badawczy</vt:lpstr>
      <vt:lpstr>Analiza badanej grupy</vt:lpstr>
      <vt:lpstr>Analiza badanej grupy</vt:lpstr>
      <vt:lpstr>Prezentacja programu PowerPoint</vt:lpstr>
      <vt:lpstr>Wnioski </vt:lpstr>
      <vt:lpstr>Prezentacja programu PowerPoint</vt:lpstr>
      <vt:lpstr>Bibliografia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Monika Kaczoruk</dc:creator>
  <cp:lastModifiedBy>ewakawiakjawor</cp:lastModifiedBy>
  <cp:revision>44</cp:revision>
  <dcterms:created xsi:type="dcterms:W3CDTF">2019-11-24T08:39:47Z</dcterms:created>
  <dcterms:modified xsi:type="dcterms:W3CDTF">2019-12-04T14:00:31Z</dcterms:modified>
</cp:coreProperties>
</file>