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303" r:id="rId4"/>
    <p:sldId id="315" r:id="rId5"/>
    <p:sldId id="264" r:id="rId6"/>
    <p:sldId id="280" r:id="rId7"/>
    <p:sldId id="316" r:id="rId8"/>
    <p:sldId id="317" r:id="rId9"/>
    <p:sldId id="305" r:id="rId10"/>
    <p:sldId id="311" r:id="rId11"/>
    <p:sldId id="310" r:id="rId12"/>
    <p:sldId id="309" r:id="rId13"/>
    <p:sldId id="307" r:id="rId14"/>
    <p:sldId id="308" r:id="rId15"/>
    <p:sldId id="318" r:id="rId16"/>
    <p:sldId id="314" r:id="rId17"/>
    <p:sldId id="312" r:id="rId18"/>
    <p:sldId id="278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A09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2F1A97-A3F0-4438-BAB1-B50502DE9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1FD6F5-BDEF-44FB-8A17-5AEE94FF0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14A99C9-B7EF-4AA7-8E37-CD79CA5A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C25C-2B65-4778-8273-2A0239284AD7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28CCC0-A966-4AD2-B7E5-10926693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CBA54A-2D14-4C5C-A599-0DB66B6E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3FF2-3EAA-4C8D-B64E-DF69598AA7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07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D8564B-7BA9-447A-BFC5-C6CA484D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9DA08DE-06E4-4A4E-A4F4-01F6EB627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0F3286-F2F1-4D36-AD1E-CC58741D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C25C-2B65-4778-8273-2A0239284AD7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BC4595-43A6-4C81-974F-8312EF62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6C590F4-AD71-4EC0-A6B1-D131586D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3FF2-3EAA-4C8D-B64E-DF69598AA7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511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47480D1-20BB-403A-A046-669C96407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C258757-3AAD-4AD5-B30B-E4C1D966D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29A898E-9E2A-4C92-8AFA-64D9F3074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C25C-2B65-4778-8273-2A0239284AD7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326401-5CD7-4648-A610-AB1F55F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24B815-4064-4320-B2F3-57ED82A6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3FF2-3EAA-4C8D-B64E-DF69598AA7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28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FA1912-EE1E-4912-B917-5591FDFF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088187-B83F-4504-8551-F7E993456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21E7C3-D9D7-4E49-BFBC-A0AB1C15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C25C-2B65-4778-8273-2A0239284AD7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3AEA9F-FAD7-46B5-8533-4A394830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C9EFA0-0965-4D82-8F84-91B05070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3FF2-3EAA-4C8D-B64E-DF69598AA7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62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F49FC4-623E-494C-B1CA-32CD4011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79A30F-74F5-40C7-B236-B29553C0B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FF40D5-A83E-408F-9C33-DA75E13C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C25C-2B65-4778-8273-2A0239284AD7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DE4461-D1FD-4E2A-A1AE-1ADB079E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29480F3-5D40-444F-A946-E54C71A1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3FF2-3EAA-4C8D-B64E-DF69598AA7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29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71EEC8-D754-4987-8F8C-F34BFB31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CD72DB-7B15-4B6A-A38B-9A8BA38D7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4979EB9-7E4F-4F13-BD36-8004583D7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3E4D37-1148-4AD4-A397-7C644B7A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C25C-2B65-4778-8273-2A0239284AD7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2125DB-DE8E-43FE-991D-EA815B27E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95FE45-4592-4212-9AE8-2BEF8544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3FF2-3EAA-4C8D-B64E-DF69598AA7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67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8248EA-C625-42A7-AAD4-6F93DC22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E75573-1473-4E50-8623-82DE4DD88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9BC20F-7FAD-42EE-93E1-9850AF944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3A19B05-7A9D-4BE8-A397-3C81F1FFE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010F742-8D9C-44CF-B1C6-8A40772D4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8594888-CC89-4F86-B8EB-82E3815E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C25C-2B65-4778-8273-2A0239284AD7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7F04A4D-BDC3-4C77-B8F6-B0B9A4A70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9938CD5-64F0-42FB-90E4-2C73469F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3FF2-3EAA-4C8D-B64E-DF69598AA7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918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D46313-9938-4F65-94EB-EFD40929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4499194-3DDD-4E5E-819B-7937B864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C25C-2B65-4778-8273-2A0239284AD7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8150D22-66EA-4B7D-BD1E-514174E21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D35B482-097D-43DE-BC67-75C1A7D9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3FF2-3EAA-4C8D-B64E-DF69598AA7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15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9805262-9239-49D7-8D4D-9117225C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C25C-2B65-4778-8273-2A0239284AD7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B24605B-54C1-468E-A5F2-250E90733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B66D651-493F-44FB-8818-42890E88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3FF2-3EAA-4C8D-B64E-DF69598AA7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552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99F51D-6F56-4A98-9732-1D78C3BA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4C777-5D9B-418E-A0A7-D64C4A388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380E641-B546-45CE-B9E2-AF63529E8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798C52-33E7-4C00-99FB-1DF9F3F1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C25C-2B65-4778-8273-2A0239284AD7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A9A2503-1BB2-425E-AC61-28A3FFC9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96B701-9CA0-4E76-8117-EF8CDF92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3FF2-3EAA-4C8D-B64E-DF69598AA7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64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0A11D2-5A88-44B6-82CE-870BB089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B0CA371-C8E4-4EE3-94BE-95BF6FC49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1916596-A03B-4D97-A3E8-6726B5E32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260919-04EA-4A12-8A2E-329E7E0E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C25C-2B65-4778-8273-2A0239284AD7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0257063-4DD9-4939-ABF1-E1839B80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2865BA4-9DC5-4C6A-B617-4ABE8D7E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23FF2-3EAA-4C8D-B64E-DF69598AA7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627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97DA09F-2DAF-40C3-9B4C-4C333121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B9C3EF-0C9F-4C0F-96B4-C8DD75988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566D5F-1AEE-45BB-958C-F14C8DE66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5C25C-2B65-4778-8273-2A0239284AD7}" type="datetimeFigureOut">
              <a:rPr lang="pl-PL" smtClean="0"/>
              <a:t>06.12.2019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50ED53-32BE-4AB6-AD6F-C381A8C3D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D1E43C-49E6-45EA-B2D4-FCC6DFDB2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23FF2-3EAA-4C8D-B64E-DF69598AA75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364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mjopensem.bmj.com/content/5/1/e00051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9F7998-69B3-48DA-A835-CD7BF6413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640" y="3317597"/>
            <a:ext cx="9144000" cy="2387600"/>
          </a:xfrm>
        </p:spPr>
        <p:txBody>
          <a:bodyPr>
            <a:normAutofit fontScale="90000"/>
          </a:bodyPr>
          <a:lstStyle/>
          <a:p>
            <a:pPr algn="r"/>
            <a:br>
              <a:rPr lang="pl-PL" sz="4000" dirty="0">
                <a:latin typeface="+mn-lt"/>
              </a:rPr>
            </a:br>
            <a:br>
              <a:rPr lang="pl-PL" sz="4000" dirty="0">
                <a:latin typeface="+mn-lt"/>
              </a:rPr>
            </a:br>
            <a:br>
              <a:rPr lang="pl-PL" sz="4000" dirty="0">
                <a:latin typeface="+mn-lt"/>
              </a:rPr>
            </a:br>
            <a:br>
              <a:rPr lang="pl-PL" sz="4000" dirty="0">
                <a:latin typeface="+mn-lt"/>
              </a:rPr>
            </a:br>
            <a:r>
              <a:rPr lang="pl-PL" sz="4000" b="1" dirty="0">
                <a:latin typeface="+mn-lt"/>
              </a:rPr>
              <a:t>Medycyna stylu życia w kształceniu przyszłych lekarzy – luka w edukacji medycznej </a:t>
            </a:r>
            <a:br>
              <a:rPr lang="pl-PL" sz="4000" dirty="0">
                <a:latin typeface="+mn-lt"/>
              </a:rPr>
            </a:br>
            <a:r>
              <a:rPr lang="pl-PL" sz="4000" dirty="0">
                <a:latin typeface="+mn-lt"/>
              </a:rPr>
              <a:t>– podsumowanie I edycji zajęć fakultatywnych</a:t>
            </a:r>
            <a:br>
              <a:rPr lang="pl-PL" sz="4000" dirty="0">
                <a:latin typeface="+mn-lt"/>
              </a:rPr>
            </a:br>
            <a:r>
              <a:rPr lang="pl-PL" sz="4000" dirty="0">
                <a:latin typeface="+mn-lt"/>
              </a:rPr>
              <a:t> </a:t>
            </a:r>
            <a:br>
              <a:rPr lang="pl-PL" dirty="0">
                <a:latin typeface="+mn-lt"/>
              </a:rPr>
            </a:br>
            <a:endParaRPr lang="pl-PL" dirty="0"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6C8E04-1339-473A-89F1-7CC7FC80B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39653"/>
            <a:ext cx="10200640" cy="1655762"/>
          </a:xfrm>
        </p:spPr>
        <p:txBody>
          <a:bodyPr>
            <a:normAutofit/>
          </a:bodyPr>
          <a:lstStyle/>
          <a:p>
            <a:pPr algn="r"/>
            <a:r>
              <a:rPr lang="pl-PL" sz="2200" dirty="0"/>
              <a:t>Alicja Baska, Zuzanna </a:t>
            </a:r>
            <a:r>
              <a:rPr lang="pl-PL" sz="2200" dirty="0" err="1"/>
              <a:t>Osica</a:t>
            </a:r>
            <a:r>
              <a:rPr lang="pl-PL" sz="2200" dirty="0"/>
              <a:t>, Daniel Śliż</a:t>
            </a:r>
          </a:p>
        </p:txBody>
      </p:sp>
      <p:pic>
        <p:nvPicPr>
          <p:cNvPr id="5" name="Obraz 4" descr="Obraz zawierający stop, rysunek, znak, czerwony&#10;&#10;Opis wygenerowany automatycznie">
            <a:extLst>
              <a:ext uri="{FF2B5EF4-FFF2-40B4-BE49-F238E27FC236}">
                <a16:creationId xmlns:a16="http://schemas.microsoft.com/office/drawing/2014/main" id="{BCA5EE48-8215-4C12-B42E-8DA88CA4E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27"/>
            <a:ext cx="2857500" cy="2352675"/>
          </a:xfrm>
          <a:prstGeom prst="rect">
            <a:avLst/>
          </a:prstGeom>
        </p:spPr>
      </p:pic>
      <p:pic>
        <p:nvPicPr>
          <p:cNvPr id="7" name="Obraz 6" descr="Obraz zawierający nóż&#10;&#10;Opis wygenerowany automatycznie">
            <a:extLst>
              <a:ext uri="{FF2B5EF4-FFF2-40B4-BE49-F238E27FC236}">
                <a16:creationId xmlns:a16="http://schemas.microsoft.com/office/drawing/2014/main" id="{996A5146-DDF1-4B69-938E-A032271D3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29328" r="9916" b="30984"/>
          <a:stretch/>
        </p:blipFill>
        <p:spPr>
          <a:xfrm>
            <a:off x="7614920" y="6056639"/>
            <a:ext cx="4033520" cy="59970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AF60BEE-63EC-4AF5-B378-CA2677D6D3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20" y="5949350"/>
            <a:ext cx="711200" cy="814288"/>
          </a:xfrm>
          <a:prstGeom prst="rect">
            <a:avLst/>
          </a:prstGeom>
        </p:spPr>
      </p:pic>
      <p:pic>
        <p:nvPicPr>
          <p:cNvPr id="12" name="Obraz 11" descr="Obraz zawierający gra&#10;&#10;Opis wygenerowany automatycznie">
            <a:extLst>
              <a:ext uri="{FF2B5EF4-FFF2-40B4-BE49-F238E27FC236}">
                <a16:creationId xmlns:a16="http://schemas.microsoft.com/office/drawing/2014/main" id="{65AB9E7F-9225-4EC6-A9DD-D99F2A4B4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272" y="5949350"/>
            <a:ext cx="814288" cy="814288"/>
          </a:xfrm>
          <a:prstGeom prst="rect">
            <a:avLst/>
          </a:prstGeom>
        </p:spPr>
      </p:pic>
      <p:sp>
        <p:nvSpPr>
          <p:cNvPr id="13" name="Podtytuł 2">
            <a:extLst>
              <a:ext uri="{FF2B5EF4-FFF2-40B4-BE49-F238E27FC236}">
                <a16:creationId xmlns:a16="http://schemas.microsoft.com/office/drawing/2014/main" id="{DF7A5F5D-A79B-494D-A7D8-6258E9F613C6}"/>
              </a:ext>
            </a:extLst>
          </p:cNvPr>
          <p:cNvSpPr txBox="1">
            <a:spLocks/>
          </p:cNvSpPr>
          <p:nvPr/>
        </p:nvSpPr>
        <p:spPr>
          <a:xfrm>
            <a:off x="2936240" y="957126"/>
            <a:ext cx="7985760" cy="46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rgbClr val="ED1C24"/>
                </a:solidFill>
              </a:rPr>
              <a:t>Kongres Zdrowia Publicznego 2019</a:t>
            </a:r>
          </a:p>
        </p:txBody>
      </p:sp>
    </p:spTree>
    <p:extLst>
      <p:ext uri="{BB962C8B-B14F-4D97-AF65-F5344CB8AC3E}">
        <p14:creationId xmlns:p14="http://schemas.microsoft.com/office/powerpoint/2010/main" val="4031452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78D348-60F9-42D8-A18A-0F48F6FA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466" y="97760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rgbClr val="ED1C24"/>
                </a:solidFill>
                <a:latin typeface="+mn-lt"/>
              </a:rPr>
              <a:t>Zajęcia fakultatywne „Medycyna stylu życia” </a:t>
            </a:r>
            <a:endParaRPr lang="pl-PL" dirty="0">
              <a:solidFill>
                <a:srgbClr val="ED1C24"/>
              </a:solidFill>
            </a:endParaRPr>
          </a:p>
        </p:txBody>
      </p:sp>
      <p:pic>
        <p:nvPicPr>
          <p:cNvPr id="4" name="Obraz 3" descr="Obraz zawierający stop, rysunek, znak, czerwony&#10;&#10;Opis wygenerowany automatycznie">
            <a:extLst>
              <a:ext uri="{FF2B5EF4-FFF2-40B4-BE49-F238E27FC236}">
                <a16:creationId xmlns:a16="http://schemas.microsoft.com/office/drawing/2014/main" id="{429F12E8-CF32-445B-81E9-B5D3CEBC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27"/>
            <a:ext cx="1260909" cy="1038149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15017F26-5592-465E-8F68-6F8A144BB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60" y="1813287"/>
            <a:ext cx="6076679" cy="4485596"/>
          </a:xfrm>
        </p:spPr>
      </p:pic>
    </p:spTree>
    <p:extLst>
      <p:ext uri="{BB962C8B-B14F-4D97-AF65-F5344CB8AC3E}">
        <p14:creationId xmlns:p14="http://schemas.microsoft.com/office/powerpoint/2010/main" val="4088976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78D348-60F9-42D8-A18A-0F48F6FA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466" y="97760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rgbClr val="ED1C24"/>
                </a:solidFill>
                <a:latin typeface="+mn-lt"/>
              </a:rPr>
              <a:t>Zajęcia fakultatywne „Medycyna stylu życia” </a:t>
            </a:r>
            <a:endParaRPr lang="pl-PL" dirty="0">
              <a:solidFill>
                <a:srgbClr val="ED1C24"/>
              </a:solidFill>
            </a:endParaRPr>
          </a:p>
        </p:txBody>
      </p:sp>
      <p:pic>
        <p:nvPicPr>
          <p:cNvPr id="4" name="Obraz 3" descr="Obraz zawierający stop, rysunek, znak, czerwony&#10;&#10;Opis wygenerowany automatycznie">
            <a:extLst>
              <a:ext uri="{FF2B5EF4-FFF2-40B4-BE49-F238E27FC236}">
                <a16:creationId xmlns:a16="http://schemas.microsoft.com/office/drawing/2014/main" id="{429F12E8-CF32-445B-81E9-B5D3CEBC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27"/>
            <a:ext cx="1260909" cy="10381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AA1A38C-B1D0-4D20-ADB3-883F00703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E6F7863-75B8-46D3-8532-55319DF14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1611718"/>
            <a:ext cx="7076122" cy="474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44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78D348-60F9-42D8-A18A-0F48F6FA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466" y="97760"/>
            <a:ext cx="6621379" cy="1325563"/>
          </a:xfrm>
        </p:spPr>
        <p:txBody>
          <a:bodyPr/>
          <a:lstStyle/>
          <a:p>
            <a:r>
              <a:rPr lang="pl-PL" dirty="0">
                <a:solidFill>
                  <a:srgbClr val="ED1C24"/>
                </a:solidFill>
                <a:latin typeface="+mn-lt"/>
              </a:rPr>
              <a:t>Wyniki (1/4)</a:t>
            </a:r>
            <a:endParaRPr lang="pl-PL" dirty="0">
              <a:solidFill>
                <a:srgbClr val="ED1C24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F13956-4501-4A9F-8621-0DCE3EA8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27175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W opinii 85% ankietowanych lekarze nie potrafią skutecznie zalecać swoim pacjentom zmian w stylu życia.</a:t>
            </a:r>
          </a:p>
        </p:txBody>
      </p:sp>
      <p:pic>
        <p:nvPicPr>
          <p:cNvPr id="4" name="Obraz 3" descr="Obraz zawierający stop, rysunek, znak, czerwony&#10;&#10;Opis wygenerowany automatycznie">
            <a:extLst>
              <a:ext uri="{FF2B5EF4-FFF2-40B4-BE49-F238E27FC236}">
                <a16:creationId xmlns:a16="http://schemas.microsoft.com/office/drawing/2014/main" id="{429F12E8-CF32-445B-81E9-B5D3CEBC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27"/>
            <a:ext cx="1260909" cy="1038149"/>
          </a:xfrm>
          <a:prstGeom prst="rect">
            <a:avLst/>
          </a:prstGeom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CBCDEAE0-DB2A-4385-BDEA-857AD44AA996}"/>
              </a:ext>
            </a:extLst>
          </p:cNvPr>
          <p:cNvSpPr txBox="1">
            <a:spLocks/>
          </p:cNvSpPr>
          <p:nvPr/>
        </p:nvSpPr>
        <p:spPr>
          <a:xfrm>
            <a:off x="431800" y="4305301"/>
            <a:ext cx="10515600" cy="254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pl-PL" sz="1800" dirty="0">
                <a:solidFill>
                  <a:schemeClr val="bg1">
                    <a:lumMod val="50000"/>
                  </a:schemeClr>
                </a:solidFill>
              </a:rPr>
              <a:t>Zaledwie 14% praktykujących lekarzy czuje się kompetentnych do udzielenia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800" dirty="0">
                <a:solidFill>
                  <a:schemeClr val="bg1">
                    <a:lumMod val="50000"/>
                  </a:schemeClr>
                </a:solidFill>
              </a:rPr>
              <a:t>swoim pacjentom jakiejkolwiek porady w zakresie odżywiania.</a:t>
            </a:r>
          </a:p>
          <a:p>
            <a:pPr marL="0" indent="0" algn="r">
              <a:buNone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What do resident physicians know about nutrition? An evaluation of attitudes, self-perceived proficiency and knowledge.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i="1" dirty="0" err="1">
                <a:solidFill>
                  <a:schemeClr val="bg1">
                    <a:lumMod val="50000"/>
                  </a:schemeClr>
                </a:solidFill>
              </a:rPr>
              <a:t>Vetter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</a:rPr>
              <a:t> ML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200" i="1" dirty="0">
                <a:solidFill>
                  <a:schemeClr val="bg1">
                    <a:lumMod val="50000"/>
                  </a:schemeClr>
                </a:solidFill>
              </a:rPr>
              <a:t>et al. 2008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 algn="r">
              <a:buNone/>
            </a:pPr>
            <a:endParaRPr lang="pl-PL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89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78D348-60F9-42D8-A18A-0F48F6FA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466" y="97760"/>
            <a:ext cx="6621379" cy="1325563"/>
          </a:xfrm>
        </p:spPr>
        <p:txBody>
          <a:bodyPr/>
          <a:lstStyle/>
          <a:p>
            <a:r>
              <a:rPr lang="pl-PL" dirty="0">
                <a:solidFill>
                  <a:srgbClr val="ED1C24"/>
                </a:solidFill>
                <a:latin typeface="+mn-lt"/>
              </a:rPr>
              <a:t>Wyniki (2/4)</a:t>
            </a:r>
            <a:endParaRPr lang="pl-PL" dirty="0">
              <a:solidFill>
                <a:srgbClr val="ED1C24"/>
              </a:solidFill>
            </a:endParaRPr>
          </a:p>
        </p:txBody>
      </p:sp>
      <p:pic>
        <p:nvPicPr>
          <p:cNvPr id="4" name="Obraz 3" descr="Obraz zawierający stop, rysunek, znak, czerwony&#10;&#10;Opis wygenerowany automatycznie">
            <a:extLst>
              <a:ext uri="{FF2B5EF4-FFF2-40B4-BE49-F238E27FC236}">
                <a16:creationId xmlns:a16="http://schemas.microsoft.com/office/drawing/2014/main" id="{429F12E8-CF32-445B-81E9-B5D3CEBC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27"/>
            <a:ext cx="1260909" cy="1038149"/>
          </a:xfrm>
          <a:prstGeom prst="rect">
            <a:avLst/>
          </a:prstGeom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1AE47821-9AE4-4ACD-A0E3-30674A4C75AC}"/>
              </a:ext>
            </a:extLst>
          </p:cNvPr>
          <p:cNvSpPr txBox="1">
            <a:spLocks/>
          </p:cNvSpPr>
          <p:nvPr/>
        </p:nvSpPr>
        <p:spPr>
          <a:xfrm>
            <a:off x="990600" y="21320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98% respondentów uważa, że studenci kierunku lekarskiego powinni być uczeni jak zalecać zmiany stylu życia pacjentom</a:t>
            </a:r>
          </a:p>
          <a:p>
            <a:r>
              <a:rPr lang="pl-PL" dirty="0"/>
              <a:t>70% respondentów opowiedziało się za wprowadzeniem MSŻ jako osobnego, obowiązkowego przedmiotu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C1EE3574-4A2E-46C4-8F2B-F586DB7BEE98}"/>
              </a:ext>
            </a:extLst>
          </p:cNvPr>
          <p:cNvSpPr txBox="1">
            <a:spLocks/>
          </p:cNvSpPr>
          <p:nvPr/>
        </p:nvSpPr>
        <p:spPr>
          <a:xfrm>
            <a:off x="685800" y="4067074"/>
            <a:ext cx="10515600" cy="254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Około 80% studentów i lekarzy, uważa, że nie otrzymało odpowiedniej edukacji </a:t>
            </a:r>
            <a:br>
              <a:rPr lang="pl-PL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z zakresu żywienia, by móc podjąć ze swoim pacjentem rozmowę na ten temat. </a:t>
            </a:r>
            <a:endParaRPr lang="pl-PL" sz="1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What do resident physicians know about nutrition? An evaluation of attitudes, self-perceived proficiency and knowledge.</a:t>
            </a:r>
            <a:r>
              <a:rPr lang="pl-PL" sz="1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100" i="1" dirty="0" err="1">
                <a:solidFill>
                  <a:schemeClr val="bg1">
                    <a:lumMod val="50000"/>
                  </a:schemeClr>
                </a:solidFill>
              </a:rPr>
              <a:t>Vetter</a:t>
            </a:r>
            <a:r>
              <a:rPr lang="pl-PL" sz="1100" i="1" dirty="0">
                <a:solidFill>
                  <a:schemeClr val="bg1">
                    <a:lumMod val="50000"/>
                  </a:schemeClr>
                </a:solidFill>
              </a:rPr>
              <a:t> ML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100" i="1" dirty="0">
                <a:solidFill>
                  <a:schemeClr val="bg1">
                    <a:lumMod val="50000"/>
                  </a:schemeClr>
                </a:solidFill>
              </a:rPr>
              <a:t>et al. 2008</a:t>
            </a:r>
            <a:r>
              <a:rPr lang="pl-PL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 algn="r">
              <a:buNone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80% ankietowanych - studentów ostatniego roku kierunku lekarskiego w Wlk. Brytanii  wskazała, </a:t>
            </a:r>
            <a:br>
              <a:rPr lang="pl-PL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że w ciągu ostatnich dwóch lat nie otrzymała żadnego kształcenia w zakresie MSŻ. Ponad 50% z nich </a:t>
            </a:r>
            <a:br>
              <a:rPr lang="pl-PL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nie znała także aktualnych wytycznych dotyczących aktywności fizycznej.</a:t>
            </a:r>
          </a:p>
          <a:p>
            <a:pPr marL="0" indent="0" algn="r">
              <a:buNone/>
            </a:pP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Lifestyle medicine and physical activity knowledge of final year UK medical students</a:t>
            </a:r>
            <a:r>
              <a:rPr lang="pl-PL" sz="11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pl-PL" sz="1100" i="1" dirty="0" err="1">
                <a:solidFill>
                  <a:schemeClr val="bg1">
                    <a:lumMod val="50000"/>
                  </a:schemeClr>
                </a:solidFill>
              </a:rPr>
              <a:t>Radenkov</a:t>
            </a:r>
            <a:r>
              <a:rPr lang="en-US" sz="1100" i="1" dirty="0" err="1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pl-PL" sz="1100" i="1" dirty="0">
                <a:solidFill>
                  <a:schemeClr val="bg1">
                    <a:lumMod val="50000"/>
                  </a:schemeClr>
                </a:solidFill>
              </a:rPr>
              <a:t>c D. 2019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pl-PL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12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78D348-60F9-42D8-A18A-0F48F6FA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466" y="97760"/>
            <a:ext cx="6621379" cy="1325563"/>
          </a:xfrm>
        </p:spPr>
        <p:txBody>
          <a:bodyPr/>
          <a:lstStyle/>
          <a:p>
            <a:r>
              <a:rPr lang="pl-PL" dirty="0">
                <a:solidFill>
                  <a:srgbClr val="ED1C24"/>
                </a:solidFill>
                <a:latin typeface="+mn-lt"/>
              </a:rPr>
              <a:t>Wyniki (3/4)</a:t>
            </a:r>
            <a:endParaRPr lang="pl-PL" dirty="0">
              <a:solidFill>
                <a:srgbClr val="ED1C24"/>
              </a:solidFill>
            </a:endParaRPr>
          </a:p>
        </p:txBody>
      </p:sp>
      <p:pic>
        <p:nvPicPr>
          <p:cNvPr id="4" name="Obraz 3" descr="Obraz zawierający stop, rysunek, znak, czerwony&#10;&#10;Opis wygenerowany automatycznie">
            <a:extLst>
              <a:ext uri="{FF2B5EF4-FFF2-40B4-BE49-F238E27FC236}">
                <a16:creationId xmlns:a16="http://schemas.microsoft.com/office/drawing/2014/main" id="{429F12E8-CF32-445B-81E9-B5D3CEBC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27"/>
            <a:ext cx="1260909" cy="1038149"/>
          </a:xfrm>
          <a:prstGeom prst="rect">
            <a:avLst/>
          </a:prstGeom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392DD7E8-3FF6-4B03-B8B8-11A03A4B2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006"/>
            <a:ext cx="10515600" cy="1042703"/>
          </a:xfrm>
        </p:spPr>
        <p:txBody>
          <a:bodyPr/>
          <a:lstStyle/>
          <a:p>
            <a:r>
              <a:rPr lang="pl-PL" dirty="0"/>
              <a:t>Ponad 90% uczestników uznała, że udział w zajęciach zwiększył poziom ich wiedzy w zakresie MSŻ. 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4CBAD16-28F6-4A62-9B54-BEC06250B420}"/>
              </a:ext>
            </a:extLst>
          </p:cNvPr>
          <p:cNvSpPr txBox="1">
            <a:spLocks/>
          </p:cNvSpPr>
          <p:nvPr/>
        </p:nvSpPr>
        <p:spPr>
          <a:xfrm>
            <a:off x="-267101" y="3904678"/>
            <a:ext cx="10515600" cy="254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Zauważono istotną statystycznie różnicę w poziomie wiedzy i samoocenie </a:t>
            </a:r>
            <a:br>
              <a:rPr lang="pl-PL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umiejętności jej wykorzystania u studentów uczestniczących w programie „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</a:rPr>
              <a:t>Nutrition-centered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pl-PL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600" dirty="0" err="1">
                <a:solidFill>
                  <a:schemeClr val="bg1">
                    <a:lumMod val="50000"/>
                  </a:schemeClr>
                </a:solidFill>
              </a:rPr>
              <a:t>Lifestyle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1">
                    <a:lumMod val="50000"/>
                  </a:schemeClr>
                </a:solidFill>
              </a:rPr>
              <a:t>Medicine</a:t>
            </a: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 Curriculum” w porównaniu do grupy kontrolnej (nieuczestniczącej w programie). </a:t>
            </a:r>
            <a:endParaRPr lang="pl-PL" sz="1600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Development and Evaluation of a Nutrition-Centered Lifestyle Medicine Curriculum for Physician Assistant Students</a:t>
            </a:r>
            <a:r>
              <a:rPr lang="pl-PL" sz="11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pl-PL" sz="1100" i="1" dirty="0" err="1">
                <a:solidFill>
                  <a:schemeClr val="bg1">
                    <a:lumMod val="50000"/>
                  </a:schemeClr>
                </a:solidFill>
              </a:rPr>
              <a:t>Wetherill</a:t>
            </a:r>
            <a:r>
              <a:rPr lang="pl-PL" sz="1100" i="1" dirty="0">
                <a:solidFill>
                  <a:schemeClr val="bg1">
                    <a:lumMod val="50000"/>
                  </a:schemeClr>
                </a:solidFill>
              </a:rPr>
              <a:t> M. 2018 </a:t>
            </a:r>
          </a:p>
        </p:txBody>
      </p:sp>
    </p:spTree>
    <p:extLst>
      <p:ext uri="{BB962C8B-B14F-4D97-AF65-F5344CB8AC3E}">
        <p14:creationId xmlns:p14="http://schemas.microsoft.com/office/powerpoint/2010/main" val="22344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392DD7E8-3FF6-4B03-B8B8-11A03A4B2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349" y="2650148"/>
            <a:ext cx="8411678" cy="907950"/>
          </a:xfrm>
          <a:solidFill>
            <a:schemeClr val="bg1">
              <a:alpha val="71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i="1" dirty="0"/>
              <a:t>„Bardzo bym chciała, żeby zajęcia na stałe weszły do puli fakultetów na </a:t>
            </a:r>
            <a:r>
              <a:rPr lang="pl-PL" sz="2000" i="1" dirty="0" err="1"/>
              <a:t>WUMie</a:t>
            </a:r>
            <a:r>
              <a:rPr lang="pl-PL" sz="2000" i="1" dirty="0"/>
              <a:t>. Były różnorodne, ciekawe, interaktywne, prowadzone przez znakomitych specjalistów w swoich dziedzinach.”  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CF9590FB-0A96-4DF7-AB96-A06E204A176E}"/>
              </a:ext>
            </a:extLst>
          </p:cNvPr>
          <p:cNvSpPr txBox="1">
            <a:spLocks/>
          </p:cNvSpPr>
          <p:nvPr/>
        </p:nvSpPr>
        <p:spPr>
          <a:xfrm>
            <a:off x="1078832" y="4291174"/>
            <a:ext cx="6043863" cy="37303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i="1" dirty="0"/>
              <a:t>„Najlepsze zajęcia, w jakich do tej pory uczestniczyłam.”  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B8908F8F-D53F-483C-8003-D152B2A1602C}"/>
              </a:ext>
            </a:extLst>
          </p:cNvPr>
          <p:cNvSpPr txBox="1">
            <a:spLocks/>
          </p:cNvSpPr>
          <p:nvPr/>
        </p:nvSpPr>
        <p:spPr>
          <a:xfrm>
            <a:off x="1633086" y="5425509"/>
            <a:ext cx="9720714" cy="833161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000" i="1" dirty="0"/>
              <a:t>„Myślę, że zajęcia te zaliczają się do najbardziej interesujących, w jakich brałam udział. Poza wiedzą medyczną, dostarczyły mnóstwo wiedzy „życiowej”, która zainspirowała mnie do wprowadzenia zmian także w moich nawykach.”  </a:t>
            </a:r>
          </a:p>
        </p:txBody>
      </p:sp>
      <p:pic>
        <p:nvPicPr>
          <p:cNvPr id="12" name="Obraz 11" descr="Obraz zawierający stop, rysunek, znak, czerwony&#10;&#10;Opis wygenerowany automatycznie">
            <a:extLst>
              <a:ext uri="{FF2B5EF4-FFF2-40B4-BE49-F238E27FC236}">
                <a16:creationId xmlns:a16="http://schemas.microsoft.com/office/drawing/2014/main" id="{17D35815-9C5F-4A62-BAC2-E69EB54C1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27"/>
            <a:ext cx="1260909" cy="103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26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78D348-60F9-42D8-A18A-0F48F6FA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466" y="97760"/>
            <a:ext cx="6621379" cy="1325563"/>
          </a:xfrm>
        </p:spPr>
        <p:txBody>
          <a:bodyPr/>
          <a:lstStyle/>
          <a:p>
            <a:r>
              <a:rPr lang="pl-PL" dirty="0">
                <a:solidFill>
                  <a:srgbClr val="ED1C24"/>
                </a:solidFill>
                <a:latin typeface="+mn-lt"/>
              </a:rPr>
              <a:t>Wnioski (1/2)</a:t>
            </a:r>
            <a:endParaRPr lang="pl-PL" dirty="0">
              <a:solidFill>
                <a:srgbClr val="ED1C24"/>
              </a:solidFill>
            </a:endParaRPr>
          </a:p>
        </p:txBody>
      </p:sp>
      <p:pic>
        <p:nvPicPr>
          <p:cNvPr id="4" name="Obraz 3" descr="Obraz zawierający stop, rysunek, znak, czerwony&#10;&#10;Opis wygenerowany automatycznie">
            <a:extLst>
              <a:ext uri="{FF2B5EF4-FFF2-40B4-BE49-F238E27FC236}">
                <a16:creationId xmlns:a16="http://schemas.microsoft.com/office/drawing/2014/main" id="{429F12E8-CF32-445B-81E9-B5D3CEBC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27"/>
            <a:ext cx="1260909" cy="1038149"/>
          </a:xfrm>
          <a:prstGeom prst="rect">
            <a:avLst/>
          </a:prstGeom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392DD7E8-3FF6-4B03-B8B8-11A03A4B2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54" y="2441303"/>
            <a:ext cx="4657825" cy="1042703"/>
          </a:xfrm>
        </p:spPr>
        <p:txBody>
          <a:bodyPr>
            <a:noAutofit/>
          </a:bodyPr>
          <a:lstStyle/>
          <a:p>
            <a:r>
              <a:rPr lang="pl-PL" dirty="0"/>
              <a:t>Potrzebę wprowadzenia edukacji z zakresu MSŻ do programu toku studiów odzwierciedlają nie tylko dane epidemiologiczne, ale również przekonania przyszłych lekarzy.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FF341D8-27A2-4BE6-BB40-0D1C9FC9E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91" y="473071"/>
            <a:ext cx="5876221" cy="587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60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78D348-60F9-42D8-A18A-0F48F6FA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466" y="97760"/>
            <a:ext cx="6621379" cy="1325563"/>
          </a:xfrm>
        </p:spPr>
        <p:txBody>
          <a:bodyPr/>
          <a:lstStyle/>
          <a:p>
            <a:r>
              <a:rPr lang="pl-PL" dirty="0">
                <a:solidFill>
                  <a:srgbClr val="ED1C24"/>
                </a:solidFill>
                <a:latin typeface="+mn-lt"/>
              </a:rPr>
              <a:t>Wnioski (2/2)</a:t>
            </a:r>
            <a:endParaRPr lang="pl-PL" dirty="0">
              <a:solidFill>
                <a:srgbClr val="ED1C24"/>
              </a:solidFill>
            </a:endParaRPr>
          </a:p>
        </p:txBody>
      </p:sp>
      <p:pic>
        <p:nvPicPr>
          <p:cNvPr id="4" name="Obraz 3" descr="Obraz zawierający stop, rysunek, znak, czerwony&#10;&#10;Opis wygenerowany automatycznie">
            <a:extLst>
              <a:ext uri="{FF2B5EF4-FFF2-40B4-BE49-F238E27FC236}">
                <a16:creationId xmlns:a16="http://schemas.microsoft.com/office/drawing/2014/main" id="{429F12E8-CF32-445B-81E9-B5D3CEBC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27"/>
            <a:ext cx="1260909" cy="1038149"/>
          </a:xfrm>
          <a:prstGeom prst="rect">
            <a:avLst/>
          </a:prstGeom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392DD7E8-3FF6-4B03-B8B8-11A03A4B2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54" y="2073795"/>
            <a:ext cx="4657825" cy="34126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Jednym ze sposobów skutecznego zwiększania świadomości oraz kompetencji zakresie MSŻ jest wprowadzenie zajęć fakultatywnych.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20AA79-6B18-4D71-80A9-377705B7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34" y="421907"/>
            <a:ext cx="6224337" cy="6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701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gracz&#10;&#10;Opis wygenerowany automatycznie">
            <a:extLst>
              <a:ext uri="{FF2B5EF4-FFF2-40B4-BE49-F238E27FC236}">
                <a16:creationId xmlns:a16="http://schemas.microsoft.com/office/drawing/2014/main" id="{70033D95-5F51-41FD-8848-AF9F978C2A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30"/>
          <a:stretch/>
        </p:blipFill>
        <p:spPr>
          <a:xfrm>
            <a:off x="1" y="1143000"/>
            <a:ext cx="5749208" cy="5715000"/>
          </a:xfrm>
        </p:spPr>
      </p:pic>
      <p:pic>
        <p:nvPicPr>
          <p:cNvPr id="6" name="Picture 4" descr="Znalezione obrazy dla zapytania facebook icon">
            <a:extLst>
              <a:ext uri="{FF2B5EF4-FFF2-40B4-BE49-F238E27FC236}">
                <a16:creationId xmlns:a16="http://schemas.microsoft.com/office/drawing/2014/main" id="{9698ECB4-8B9D-413E-A373-24685AB86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04" y="2384354"/>
            <a:ext cx="591267" cy="5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37174AEF-CED0-4C86-99CD-0C26216CFBEE}"/>
              </a:ext>
            </a:extLst>
          </p:cNvPr>
          <p:cNvSpPr/>
          <p:nvPr/>
        </p:nvSpPr>
        <p:spPr>
          <a:xfrm>
            <a:off x="8331730" y="2376935"/>
            <a:ext cx="3860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D61030"/>
                </a:solidFill>
              </a:rPr>
              <a:t>Polskie Towarzystwo </a:t>
            </a:r>
            <a:br>
              <a:rPr lang="pl-PL" b="1" dirty="0">
                <a:solidFill>
                  <a:srgbClr val="D61030"/>
                </a:solidFill>
              </a:rPr>
            </a:br>
            <a:r>
              <a:rPr lang="pl-PL" b="1" dirty="0">
                <a:solidFill>
                  <a:srgbClr val="D61030"/>
                </a:solidFill>
              </a:rPr>
              <a:t>Medycyny Stylu Życia</a:t>
            </a:r>
            <a:endParaRPr lang="pl-PL" sz="1100" b="1" dirty="0">
              <a:solidFill>
                <a:srgbClr val="FF0000"/>
              </a:solidFill>
            </a:endParaRPr>
          </a:p>
        </p:txBody>
      </p:sp>
      <p:pic>
        <p:nvPicPr>
          <p:cNvPr id="8" name="Picture 6" descr="Znalezione obrazy dla zapytania instagram icon">
            <a:extLst>
              <a:ext uri="{FF2B5EF4-FFF2-40B4-BE49-F238E27FC236}">
                <a16:creationId xmlns:a16="http://schemas.microsoft.com/office/drawing/2014/main" id="{54ECFB8A-6B52-478E-9DD6-917AA67E0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04" y="3139444"/>
            <a:ext cx="5904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61CFBBF0-C82F-4893-B15D-0359EE455AC8}"/>
              </a:ext>
            </a:extLst>
          </p:cNvPr>
          <p:cNvSpPr/>
          <p:nvPr/>
        </p:nvSpPr>
        <p:spPr>
          <a:xfrm>
            <a:off x="8331730" y="3247506"/>
            <a:ext cx="3200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>
                <a:solidFill>
                  <a:srgbClr val="D51030"/>
                </a:solidFill>
              </a:rPr>
              <a:t>medycynastyluzycia</a:t>
            </a:r>
            <a:endParaRPr lang="pl-PL" sz="1100" b="1" dirty="0">
              <a:solidFill>
                <a:srgbClr val="D51030"/>
              </a:solidFill>
            </a:endParaRPr>
          </a:p>
        </p:txBody>
      </p:sp>
      <p:pic>
        <p:nvPicPr>
          <p:cNvPr id="10" name="Picture 8" descr="Znalezione obrazy dla zapytania gmail  icon">
            <a:extLst>
              <a:ext uri="{FF2B5EF4-FFF2-40B4-BE49-F238E27FC236}">
                <a16:creationId xmlns:a16="http://schemas.microsoft.com/office/drawing/2014/main" id="{57C29194-99D3-4CC8-B676-9EDE7E190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681" y="4617357"/>
            <a:ext cx="5904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551F1391-3B4F-4F2A-B267-C0CE3C49A719}"/>
              </a:ext>
            </a:extLst>
          </p:cNvPr>
          <p:cNvSpPr/>
          <p:nvPr/>
        </p:nvSpPr>
        <p:spPr>
          <a:xfrm>
            <a:off x="8331730" y="4727891"/>
            <a:ext cx="4276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D51030"/>
                </a:solidFill>
              </a:rPr>
              <a:t>rejestracja@ptmsz.pl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19272E-8344-4054-8B7F-C8FB3BC267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28734" r="8824" b="30640"/>
          <a:stretch/>
        </p:blipFill>
        <p:spPr>
          <a:xfrm>
            <a:off x="57877" y="152400"/>
            <a:ext cx="5691332" cy="846931"/>
          </a:xfrm>
          <a:prstGeom prst="rect">
            <a:avLst/>
          </a:prstGeom>
        </p:spPr>
      </p:pic>
      <p:pic>
        <p:nvPicPr>
          <p:cNvPr id="1026" name="Picture 2" descr="Znalezione obrazy dla zapytania linkedin">
            <a:extLst>
              <a:ext uri="{FF2B5EF4-FFF2-40B4-BE49-F238E27FC236}">
                <a16:creationId xmlns:a16="http://schemas.microsoft.com/office/drawing/2014/main" id="{DB011217-E7F1-42D6-98E5-6B1D5CCC5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53" y="3866136"/>
            <a:ext cx="5904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E2255E21-B0AC-4B0F-90A7-26244EF4F1B5}"/>
              </a:ext>
            </a:extLst>
          </p:cNvPr>
          <p:cNvSpPr/>
          <p:nvPr/>
        </p:nvSpPr>
        <p:spPr>
          <a:xfrm>
            <a:off x="8331730" y="3840420"/>
            <a:ext cx="3860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D61030"/>
                </a:solidFill>
              </a:rPr>
              <a:t>Polskie Towarzystwo </a:t>
            </a:r>
            <a:br>
              <a:rPr lang="pl-PL" b="1" dirty="0">
                <a:solidFill>
                  <a:srgbClr val="D61030"/>
                </a:solidFill>
              </a:rPr>
            </a:br>
            <a:r>
              <a:rPr lang="pl-PL" b="1" dirty="0">
                <a:solidFill>
                  <a:srgbClr val="D61030"/>
                </a:solidFill>
              </a:rPr>
              <a:t>Medycyny Stylu Życia 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Znalezione obrazy dla zapytania twitter">
            <a:extLst>
              <a:ext uri="{FF2B5EF4-FFF2-40B4-BE49-F238E27FC236}">
                <a16:creationId xmlns:a16="http://schemas.microsoft.com/office/drawing/2014/main" id="{2DD6A69F-E1E1-4CF4-8777-5EE13F289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53" y="5368578"/>
            <a:ext cx="590400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ACC320F9-B50D-4200-B573-A97943F427DE}"/>
              </a:ext>
            </a:extLst>
          </p:cNvPr>
          <p:cNvSpPr/>
          <p:nvPr/>
        </p:nvSpPr>
        <p:spPr>
          <a:xfrm>
            <a:off x="8331730" y="5479112"/>
            <a:ext cx="4276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>
                <a:solidFill>
                  <a:srgbClr val="D51030"/>
                </a:solidFill>
              </a:rPr>
              <a:t>medstyluzycia</a:t>
            </a:r>
            <a:endParaRPr lang="pl-PL" b="1" dirty="0">
              <a:solidFill>
                <a:srgbClr val="D51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2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5124B-8996-442A-AFE5-AE6C9251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A6A318D-5F0F-449B-9C62-3D4F3482D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5"/>
          <a:stretch/>
        </p:blipFill>
        <p:spPr>
          <a:xfrm>
            <a:off x="1004341" y="0"/>
            <a:ext cx="10183317" cy="6793143"/>
          </a:xfrm>
        </p:spPr>
      </p:pic>
      <p:pic>
        <p:nvPicPr>
          <p:cNvPr id="4" name="Obraz 3" descr="Obraz zawierający stop, rysunek, znak, czerwony&#10;&#10;Opis wygenerowany automatycznie">
            <a:extLst>
              <a:ext uri="{FF2B5EF4-FFF2-40B4-BE49-F238E27FC236}">
                <a16:creationId xmlns:a16="http://schemas.microsoft.com/office/drawing/2014/main" id="{B88EC698-CE57-4034-B268-F8F451D6D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27"/>
            <a:ext cx="1260909" cy="103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8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C74685-2668-447E-BB73-C1531496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D89D16-44C8-456A-9190-7E225635E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D3F2384-C8E2-4014-A205-D464AD7B0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09" y="772414"/>
            <a:ext cx="10706854" cy="6085586"/>
          </a:xfrm>
          <a:prstGeom prst="rect">
            <a:avLst/>
          </a:prstGeom>
        </p:spPr>
      </p:pic>
      <p:pic>
        <p:nvPicPr>
          <p:cNvPr id="5" name="Obraz 4" descr="Obraz zawierający stop, rysunek, znak, czerwony&#10;&#10;Opis wygenerowany automatycznie">
            <a:extLst>
              <a:ext uri="{FF2B5EF4-FFF2-40B4-BE49-F238E27FC236}">
                <a16:creationId xmlns:a16="http://schemas.microsoft.com/office/drawing/2014/main" id="{3D00F2A9-E2D5-4585-B826-703B6359E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27"/>
            <a:ext cx="1260909" cy="103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9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7F73A9-A433-447F-B000-FBA8CC28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54" y="2367812"/>
            <a:ext cx="5096698" cy="3465097"/>
          </a:xfrm>
        </p:spPr>
        <p:txBody>
          <a:bodyPr>
            <a:normAutofit/>
          </a:bodyPr>
          <a:lstStyle/>
          <a:p>
            <a:r>
              <a:rPr lang="pl-PL" sz="2200" dirty="0"/>
              <a:t>W jakim stopniu, Twoim zdaniem, program zajęć na Twojej uczelni zapewnia Ci możliwość zdobywania wiedzy na temat wartości stylu życia</a:t>
            </a:r>
            <a:br>
              <a:rPr lang="pl-PL" sz="2200" dirty="0"/>
            </a:br>
            <a:r>
              <a:rPr lang="pl-PL" sz="2200" dirty="0"/>
              <a:t>w profilaktyce i leczeniu przewlekłych chorób niezakaźnych? </a:t>
            </a:r>
            <a:br>
              <a:rPr lang="pl-PL" sz="2400" b="1" dirty="0"/>
            </a:br>
            <a:br>
              <a:rPr lang="pl-PL" sz="2400" b="1" dirty="0"/>
            </a:br>
            <a:br>
              <a:rPr lang="pl-PL" sz="2400" b="1" dirty="0"/>
            </a:br>
            <a:r>
              <a:rPr lang="pl-PL" sz="1400" dirty="0"/>
              <a:t>skala 1-5 </a:t>
            </a:r>
            <a:br>
              <a:rPr lang="pl-PL" sz="1400" dirty="0"/>
            </a:br>
            <a:r>
              <a:rPr lang="pl-PL" sz="1400" dirty="0"/>
              <a:t>1 – w żadnym</a:t>
            </a:r>
            <a:br>
              <a:rPr lang="pl-PL" sz="1400" dirty="0"/>
            </a:br>
            <a:r>
              <a:rPr lang="pl-PL" sz="1400" dirty="0"/>
              <a:t>5 – w bardzo dużym</a:t>
            </a:r>
          </a:p>
          <a:p>
            <a:endParaRPr lang="pl-PL" sz="2400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7" name="Obraz 6" descr="Obraz zawierający stop, rysunek, znak, czerwony&#10;&#10;Opis wygenerowany automatycznie">
            <a:extLst>
              <a:ext uri="{FF2B5EF4-FFF2-40B4-BE49-F238E27FC236}">
                <a16:creationId xmlns:a16="http://schemas.microsoft.com/office/drawing/2014/main" id="{A34BB768-C95F-4D33-851E-06CBEFD22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27"/>
            <a:ext cx="1260909" cy="1038149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CE62EC64-F194-4ED9-9C68-7A8F00F2EF45}"/>
              </a:ext>
            </a:extLst>
          </p:cNvPr>
          <p:cNvSpPr txBox="1">
            <a:spLocks/>
          </p:cNvSpPr>
          <p:nvPr/>
        </p:nvSpPr>
        <p:spPr>
          <a:xfrm>
            <a:off x="1285727" y="311621"/>
            <a:ext cx="969198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ED1C24"/>
                </a:solidFill>
              </a:rPr>
              <a:t>Badanie własne (Kongres Zdrowia Publicznego 2018)</a:t>
            </a:r>
          </a:p>
          <a:p>
            <a:r>
              <a:rPr lang="pl-PL" sz="3200" b="1" dirty="0">
                <a:solidFill>
                  <a:srgbClr val="ED1C24"/>
                </a:solidFill>
              </a:rPr>
              <a:t> </a:t>
            </a:r>
            <a:r>
              <a:rPr lang="pl-PL" sz="2400" b="1" dirty="0">
                <a:solidFill>
                  <a:srgbClr val="ED1C24"/>
                </a:solidFill>
              </a:rPr>
              <a:t>– MSŻ w edukacji i przyszłym zawodzie – rzeczywistość </a:t>
            </a:r>
            <a:endParaRPr lang="pl-PL" sz="3200" b="1" dirty="0">
              <a:solidFill>
                <a:srgbClr val="ED1C24"/>
              </a:solidFill>
            </a:endParaRPr>
          </a:p>
        </p:txBody>
      </p:sp>
      <p:pic>
        <p:nvPicPr>
          <p:cNvPr id="6" name="Obraz 5" descr="Obraz zawierający zrzut ekranu, żywność&#10;&#10;Opis wygenerowany automatycznie">
            <a:extLst>
              <a:ext uri="{FF2B5EF4-FFF2-40B4-BE49-F238E27FC236}">
                <a16:creationId xmlns:a16="http://schemas.microsoft.com/office/drawing/2014/main" id="{982E9F11-5503-4CA2-8F04-25D27FA32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43" y="1579390"/>
            <a:ext cx="5096698" cy="48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7F73A9-A433-447F-B000-FBA8CC28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54" y="2457450"/>
            <a:ext cx="4463555" cy="4400550"/>
          </a:xfrm>
        </p:spPr>
        <p:txBody>
          <a:bodyPr>
            <a:normAutofit/>
          </a:bodyPr>
          <a:lstStyle/>
          <a:p>
            <a:r>
              <a:rPr lang="pl-PL" sz="2200" dirty="0"/>
              <a:t>W jakim stopniu, Twoim zdaniem, wiedza na temat modyfikacji stylu życia oraz umiejętności jej przekazywania pacjentom będą stanowić istotne narzędzie w Twojej przyszłej pracy zawodzie? </a:t>
            </a:r>
            <a:br>
              <a:rPr lang="pl-PL" sz="2400" b="1" dirty="0"/>
            </a:br>
            <a:br>
              <a:rPr lang="pl-PL" sz="2400" b="1" dirty="0"/>
            </a:br>
            <a:br>
              <a:rPr lang="pl-PL" sz="1600" b="1" dirty="0"/>
            </a:br>
            <a:r>
              <a:rPr lang="pl-PL" sz="1400" dirty="0"/>
              <a:t>skala 1-5 </a:t>
            </a:r>
            <a:br>
              <a:rPr lang="pl-PL" sz="1400" dirty="0"/>
            </a:br>
            <a:r>
              <a:rPr lang="pl-PL" sz="1400" dirty="0"/>
              <a:t>1 – w żadnym</a:t>
            </a:r>
            <a:br>
              <a:rPr lang="pl-PL" sz="1400" dirty="0"/>
            </a:br>
            <a:r>
              <a:rPr lang="pl-PL" sz="1400" dirty="0"/>
              <a:t>5 – w bardzo istotnym </a:t>
            </a:r>
          </a:p>
          <a:p>
            <a:endParaRPr lang="pl-PL" sz="2400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7" name="Obraz 6" descr="Obraz zawierający stop, rysunek, znak, czerwony&#10;&#10;Opis wygenerowany automatycznie">
            <a:extLst>
              <a:ext uri="{FF2B5EF4-FFF2-40B4-BE49-F238E27FC236}">
                <a16:creationId xmlns:a16="http://schemas.microsoft.com/office/drawing/2014/main" id="{A34BB768-C95F-4D33-851E-06CBEFD22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27"/>
            <a:ext cx="1260909" cy="1038149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CE62EC64-F194-4ED9-9C68-7A8F00F2EF45}"/>
              </a:ext>
            </a:extLst>
          </p:cNvPr>
          <p:cNvSpPr txBox="1">
            <a:spLocks/>
          </p:cNvSpPr>
          <p:nvPr/>
        </p:nvSpPr>
        <p:spPr>
          <a:xfrm>
            <a:off x="1285727" y="311621"/>
            <a:ext cx="969198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rgbClr val="ED1C24"/>
                </a:solidFill>
              </a:rPr>
              <a:t>Badanie własne (Kongres Zdrowia Publicznego 2018)</a:t>
            </a:r>
          </a:p>
          <a:p>
            <a:r>
              <a:rPr lang="pl-PL" sz="3200" b="1" dirty="0">
                <a:solidFill>
                  <a:srgbClr val="ED1C24"/>
                </a:solidFill>
              </a:rPr>
              <a:t> </a:t>
            </a:r>
            <a:r>
              <a:rPr lang="pl-PL" sz="2400" b="1" dirty="0">
                <a:solidFill>
                  <a:srgbClr val="ED1C24"/>
                </a:solidFill>
              </a:rPr>
              <a:t>– MSŻ w edukacji i przyszłym zawodzie - potrzeby </a:t>
            </a:r>
            <a:endParaRPr lang="pl-PL" sz="3200" b="1" dirty="0">
              <a:solidFill>
                <a:srgbClr val="ED1C24"/>
              </a:solidFill>
            </a:endParaRPr>
          </a:p>
        </p:txBody>
      </p:sp>
      <p:pic>
        <p:nvPicPr>
          <p:cNvPr id="13" name="Obraz 12" descr="Obraz zawierający zrzut ekranu&#10;&#10;Opis wygenerowany automatycznie">
            <a:extLst>
              <a:ext uri="{FF2B5EF4-FFF2-40B4-BE49-F238E27FC236}">
                <a16:creationId xmlns:a16="http://schemas.microsoft.com/office/drawing/2014/main" id="{6BBB33EB-9B75-44A9-BCF8-96D36A6DA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57" y="1498298"/>
            <a:ext cx="4779678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8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AA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jennifertapias.com/wp-content/uploads/2017/04/discrepancy.jpg">
            <a:extLst>
              <a:ext uri="{FF2B5EF4-FFF2-40B4-BE49-F238E27FC236}">
                <a16:creationId xmlns:a16="http://schemas.microsoft.com/office/drawing/2014/main" id="{8A6E9285-5C07-4ABA-BE32-E66AFBB4E2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38824" cy="685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2655E36C-3840-4E6B-B000-D59D6671FECC}"/>
              </a:ext>
            </a:extLst>
          </p:cNvPr>
          <p:cNvSpPr txBox="1">
            <a:spLocks/>
          </p:cNvSpPr>
          <p:nvPr/>
        </p:nvSpPr>
        <p:spPr>
          <a:xfrm>
            <a:off x="8286276" y="2618817"/>
            <a:ext cx="2793205" cy="663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b="1" dirty="0">
                <a:solidFill>
                  <a:schemeClr val="bg1"/>
                </a:solidFill>
              </a:rPr>
              <a:t>Rozbieżność?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8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zewnętrzne, siedzi, skała, czarny&#10;&#10;Opis wygenerowany automatycznie">
            <a:extLst>
              <a:ext uri="{FF2B5EF4-FFF2-40B4-BE49-F238E27FC236}">
                <a16:creationId xmlns:a16="http://schemas.microsoft.com/office/drawing/2014/main" id="{50B37865-3241-4152-9DDF-9D69BE2A1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4" b="384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413B8BF7-5995-4336-96A3-D54F3EEB0325}"/>
              </a:ext>
            </a:extLst>
          </p:cNvPr>
          <p:cNvSpPr txBox="1">
            <a:spLocks/>
          </p:cNvSpPr>
          <p:nvPr/>
        </p:nvSpPr>
        <p:spPr>
          <a:xfrm>
            <a:off x="855573" y="5159887"/>
            <a:ext cx="2793205" cy="663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b="1" dirty="0">
                <a:solidFill>
                  <a:schemeClr val="bg1"/>
                </a:solidFill>
              </a:rPr>
              <a:t>Luka?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4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woda, zewnętrzne, skała, siedzi&#10;&#10;Opis wygenerowany automatycznie">
            <a:extLst>
              <a:ext uri="{FF2B5EF4-FFF2-40B4-BE49-F238E27FC236}">
                <a16:creationId xmlns:a16="http://schemas.microsoft.com/office/drawing/2014/main" id="{507BE34A-0651-4AB0-A6F3-592A6F676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6" b="296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3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78D348-60F9-42D8-A18A-0F48F6FA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466" y="97760"/>
            <a:ext cx="10515600" cy="1325563"/>
          </a:xfrm>
        </p:spPr>
        <p:txBody>
          <a:bodyPr/>
          <a:lstStyle/>
          <a:p>
            <a:r>
              <a:rPr lang="pl-PL" dirty="0">
                <a:solidFill>
                  <a:srgbClr val="ED1C24"/>
                </a:solidFill>
                <a:latin typeface="+mn-lt"/>
              </a:rPr>
              <a:t>Zajęcia fakultatywne „Medycyna stylu życia” </a:t>
            </a:r>
            <a:endParaRPr lang="pl-PL" dirty="0">
              <a:solidFill>
                <a:srgbClr val="ED1C24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F13956-4501-4A9F-8621-0DCE3EA8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54" y="2008505"/>
            <a:ext cx="10515600" cy="4351338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30 h </a:t>
            </a:r>
          </a:p>
          <a:p>
            <a:r>
              <a:rPr lang="pl-PL" dirty="0"/>
              <a:t>13 </a:t>
            </a:r>
            <a:r>
              <a:rPr lang="pl-PL" b="1" dirty="0"/>
              <a:t>interdyscyplinarnych </a:t>
            </a:r>
            <a:r>
              <a:rPr lang="pl-PL" dirty="0"/>
              <a:t>seminariów, 5 warsztatów (wybór 1) </a:t>
            </a:r>
          </a:p>
          <a:p>
            <a:r>
              <a:rPr lang="pl-PL" dirty="0"/>
              <a:t>60 studentów kierunku lekarskiego (różne lata) </a:t>
            </a:r>
          </a:p>
          <a:p>
            <a:r>
              <a:rPr lang="pl-PL" dirty="0"/>
              <a:t>rejestracja za pomocą internetowego systemu WUM (2 minuty!) </a:t>
            </a:r>
          </a:p>
          <a:p>
            <a:r>
              <a:rPr lang="pl-PL" dirty="0"/>
              <a:t>edycja I: semestr zimowy 2018/2019, edycja II: semestr zimowy 2019/2020 (trwa)   </a:t>
            </a:r>
          </a:p>
        </p:txBody>
      </p:sp>
      <p:pic>
        <p:nvPicPr>
          <p:cNvPr id="4" name="Obraz 3" descr="Obraz zawierający stop, rysunek, znak, czerwony&#10;&#10;Opis wygenerowany automatycznie">
            <a:extLst>
              <a:ext uri="{FF2B5EF4-FFF2-40B4-BE49-F238E27FC236}">
                <a16:creationId xmlns:a16="http://schemas.microsoft.com/office/drawing/2014/main" id="{429F12E8-CF32-445B-81E9-B5D3CEBC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27"/>
            <a:ext cx="1260909" cy="103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1040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672</Words>
  <Application>Microsoft Office PowerPoint</Application>
  <PresentationFormat>Panoramiczny</PresentationFormat>
  <Paragraphs>52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Motyw pakietu Office</vt:lpstr>
      <vt:lpstr>    Medycyna stylu życia w kształceniu przyszłych lekarzy – luka w edukacji medycznej  – podsumowanie I edycji zajęć fakultatywnych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Zajęcia fakultatywne „Medycyna stylu życia” </vt:lpstr>
      <vt:lpstr>Zajęcia fakultatywne „Medycyna stylu życia” </vt:lpstr>
      <vt:lpstr>Zajęcia fakultatywne „Medycyna stylu życia” </vt:lpstr>
      <vt:lpstr>Wyniki (1/4)</vt:lpstr>
      <vt:lpstr>Wyniki (2/4)</vt:lpstr>
      <vt:lpstr>Wyniki (3/4)</vt:lpstr>
      <vt:lpstr>Prezentacja programu PowerPoint</vt:lpstr>
      <vt:lpstr>Wnioski (1/2)</vt:lpstr>
      <vt:lpstr>Wnioski (2/2)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Medycyna stylu życia w kształceniu przyszłych lekarzy – luka w edukacji medycznej  – podsumowanie I edycji zajęć fakultatywnych   </dc:title>
  <dc:creator>Alicja Baska</dc:creator>
  <cp:lastModifiedBy>Alicja Baska</cp:lastModifiedBy>
  <cp:revision>9</cp:revision>
  <dcterms:created xsi:type="dcterms:W3CDTF">2019-11-29T01:10:11Z</dcterms:created>
  <dcterms:modified xsi:type="dcterms:W3CDTF">2019-12-06T23:34:50Z</dcterms:modified>
</cp:coreProperties>
</file>