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D770DB6-BA15-474F-8451-6DC7EE2208D7}">
  <a:tblStyle styleId="{CD770DB6-BA15-474F-8451-6DC7EE2208D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bac914b90_0_1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6bac914b90_0_1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ac914b90_0_5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6bac914b90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bac914b90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6bac914b90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d07e67cc2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d07e67cc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4ccebeff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4ccebeff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ccebeff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ccebeff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ac914b90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ac914b90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4ccebeff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4ccebeff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d07e67cc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d07e67cc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24f8b70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24f8b70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24f8b70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24f8b70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24f8b70c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24f8b70c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24f8b70c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24f8b70c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4b95b46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4b95b46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d07e67cc2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d07e67cc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bac914b90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6bac914b9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34" name="Google Shape;134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38" name="Google Shape;138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7057470" y="5088"/>
            <a:ext cx="1851282" cy="752108"/>
            <a:chOff x="6917201" y="0"/>
            <a:chExt cx="2227777" cy="863400"/>
          </a:xfrm>
        </p:grpSpPr>
        <p:sp>
          <p:nvSpPr>
            <p:cNvPr id="142" name="Google Shape;14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146" name="Google Shape;14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199150" y="4055652"/>
            <a:ext cx="2795414" cy="1083308"/>
            <a:chOff x="6917201" y="0"/>
            <a:chExt cx="2227777" cy="863400"/>
          </a:xfrm>
        </p:grpSpPr>
        <p:sp>
          <p:nvSpPr>
            <p:cNvPr id="150" name="Google Shape;150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4" name="Google Shape;154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159" name="Google Shape;15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199150" y="2"/>
            <a:ext cx="2795414" cy="1083308"/>
            <a:chOff x="6917201" y="0"/>
            <a:chExt cx="2227777" cy="863400"/>
          </a:xfrm>
        </p:grpSpPr>
        <p:sp>
          <p:nvSpPr>
            <p:cNvPr id="163" name="Google Shape;163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3" name="Google Shape;173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0" name="Google Shape;180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1" name="Google Shape;181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20"/>
          <p:cNvGrpSpPr/>
          <p:nvPr/>
        </p:nvGrpSpPr>
        <p:grpSpPr>
          <a:xfrm>
            <a:off x="255991" y="-119"/>
            <a:ext cx="2251347" cy="1043408"/>
            <a:chOff x="3961956" y="4383950"/>
            <a:chExt cx="1160548" cy="548700"/>
          </a:xfrm>
        </p:grpSpPr>
        <p:sp>
          <p:nvSpPr>
            <p:cNvPr id="200" name="Google Shape;200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205" name="Google Shape;20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0"/>
          <p:cNvGrpSpPr/>
          <p:nvPr/>
        </p:nvGrpSpPr>
        <p:grpSpPr>
          <a:xfrm>
            <a:off x="5886354" y="1243"/>
            <a:ext cx="3257455" cy="1261514"/>
            <a:chOff x="6917201" y="0"/>
            <a:chExt cx="2227777" cy="863400"/>
          </a:xfrm>
        </p:grpSpPr>
        <p:sp>
          <p:nvSpPr>
            <p:cNvPr id="209" name="Google Shape;209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3" name="Google Shape;213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9" name="Google Shape;219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23"/>
          <p:cNvGrpSpPr/>
          <p:nvPr/>
        </p:nvGrpSpPr>
        <p:grpSpPr>
          <a:xfrm>
            <a:off x="5959223" y="4119576"/>
            <a:ext cx="2520952" cy="1024165"/>
            <a:chOff x="6917201" y="0"/>
            <a:chExt cx="2227777" cy="863400"/>
          </a:xfrm>
        </p:grpSpPr>
        <p:sp>
          <p:nvSpPr>
            <p:cNvPr id="231" name="Google Shape;23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23"/>
          <p:cNvGrpSpPr/>
          <p:nvPr/>
        </p:nvGrpSpPr>
        <p:grpSpPr>
          <a:xfrm>
            <a:off x="199150" y="2"/>
            <a:ext cx="2795414" cy="1083308"/>
            <a:chOff x="6917201" y="0"/>
            <a:chExt cx="2227777" cy="863400"/>
          </a:xfrm>
        </p:grpSpPr>
        <p:sp>
          <p:nvSpPr>
            <p:cNvPr id="235" name="Google Shape;235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Source Sans Pro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5" name="Google Shape;245;p25"/>
          <p:cNvSpPr txBox="1"/>
          <p:nvPr>
            <p:ph idx="1" type="body"/>
          </p:nvPr>
        </p:nvSpPr>
        <p:spPr>
          <a:xfrm>
            <a:off x="457200" y="1200150"/>
            <a:ext cx="7467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20"/>
              <a:buChar char="○"/>
              <a:defRPr/>
            </a:lvl2pPr>
            <a:lvl3pPr indent="-325755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30"/>
              <a:buChar char="■"/>
              <a:defRPr/>
            </a:lvl3pPr>
            <a:lvl4pPr indent="-331469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20"/>
              <a:buChar char="●"/>
              <a:defRPr/>
            </a:lvl4pPr>
            <a:lvl5pPr indent="-3429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6" name="Google Shape;246;p25"/>
          <p:cNvSpPr txBox="1"/>
          <p:nvPr>
            <p:ph idx="10" type="dt"/>
          </p:nvPr>
        </p:nvSpPr>
        <p:spPr>
          <a:xfrm>
            <a:off x="457200" y="481654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25"/>
          <p:cNvSpPr txBox="1"/>
          <p:nvPr>
            <p:ph idx="11" type="ftr"/>
          </p:nvPr>
        </p:nvSpPr>
        <p:spPr>
          <a:xfrm>
            <a:off x="3124200" y="481654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8153400" y="4816548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hyperlink" Target="http://awf.wroc.pl/pl/news/item/5/5736/Gala_Wspolnej_Inicjatywy_Architektonicznej/(dost%C4%99p:05.01.2019)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wymagamy.pl/roznorodnosc-w-zespole-szansa-czy-zagrozenie/(dost%C4%99p:29.12.2018)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/>
          <p:nvPr>
            <p:ph type="ctrTitle"/>
          </p:nvPr>
        </p:nvSpPr>
        <p:spPr>
          <a:xfrm>
            <a:off x="2027353" y="8953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/>
              <a:t>Działania interdyscyplinarne w programie zdrowotno–społecznym, a  ich wpływ na rehabilitację fizyczną i społeczną</a:t>
            </a:r>
            <a:endParaRPr b="1" sz="2400"/>
          </a:p>
        </p:txBody>
      </p:sp>
      <p:sp>
        <p:nvSpPr>
          <p:cNvPr id="254" name="Google Shape;254;p26"/>
          <p:cNvSpPr txBox="1"/>
          <p:nvPr>
            <p:ph idx="1" type="subTitle"/>
          </p:nvPr>
        </p:nvSpPr>
        <p:spPr>
          <a:xfrm>
            <a:off x="2642025" y="4354725"/>
            <a:ext cx="62115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Przedstawiający: </a:t>
            </a:r>
            <a:r>
              <a:rPr b="1" lang="pl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mgr P</a:t>
            </a:r>
            <a:r>
              <a:rPr b="1" lang="pl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aweł Kozłowski  </a:t>
            </a:r>
            <a:endParaRPr b="1" sz="1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Promotor pracy doktorskiej : dr hab. Bożena Ostrowska prof. nadzw.      </a:t>
            </a:r>
            <a:endParaRPr b="1" sz="1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5" name="Google Shape;2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00" y="1271800"/>
            <a:ext cx="1490350" cy="10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975" y="1162813"/>
            <a:ext cx="1289575" cy="12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type="ctrTitle"/>
          </p:nvPr>
        </p:nvSpPr>
        <p:spPr>
          <a:xfrm>
            <a:off x="3463100" y="394501"/>
            <a:ext cx="2152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pl" sz="2400">
                <a:latin typeface="Times New Roman"/>
                <a:ea typeface="Times New Roman"/>
                <a:cs typeface="Times New Roman"/>
                <a:sym typeface="Times New Roman"/>
              </a:rPr>
              <a:t>Wyniki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5"/>
          <p:cNvSpPr txBox="1"/>
          <p:nvPr>
            <p:ph idx="1" type="subTitle"/>
          </p:nvPr>
        </p:nvSpPr>
        <p:spPr>
          <a:xfrm>
            <a:off x="471575" y="1181775"/>
            <a:ext cx="2442600" cy="20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Zmienne wyrażone zostały na skali ilościowej, obliczono dla nich całe spektrum statystyk opisowych: zakres (min-maks), miary tendencji centralnej (średnia) i rozproszenia (odchylenie standardowe), miary położenia (skośność, kurtoza).  Otrzymane wartości statystyk wykazały, że wszystkie zmienne wykazały istotne rozbieżności od rozkładu normalnego.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2" name="Google Shape;34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2425" y="1651825"/>
            <a:ext cx="2990125" cy="23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8200" y="1713600"/>
            <a:ext cx="2990125" cy="239305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 txBox="1"/>
          <p:nvPr/>
        </p:nvSpPr>
        <p:spPr>
          <a:xfrm>
            <a:off x="4251375" y="4219700"/>
            <a:ext cx="2656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Rozkład poziomu wiedzy osób badanych</a:t>
            </a:r>
            <a:endParaRPr b="1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ctrTitle"/>
          </p:nvPr>
        </p:nvSpPr>
        <p:spPr>
          <a:xfrm>
            <a:off x="318250" y="1217975"/>
            <a:ext cx="30525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i="1" lang="pl" sz="9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 uważasz, że multidyscyplinarny zespół jest w stanie zwiększyć zasięg programu?</a:t>
            </a:r>
            <a:r>
              <a:rPr b="1" lang="pl" sz="900">
                <a:latin typeface="Times New Roman"/>
                <a:ea typeface="Times New Roman"/>
                <a:cs typeface="Times New Roman"/>
                <a:sym typeface="Times New Roman"/>
              </a:rPr>
              <a:t>: Spośród pytanych osób większa część odpowiedziała twierdząco (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9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900">
                <a:latin typeface="Times New Roman"/>
                <a:ea typeface="Times New Roman"/>
                <a:cs typeface="Times New Roman"/>
                <a:sym typeface="Times New Roman"/>
              </a:rPr>
              <a:t> 174; 95,6% vs 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900">
                <a:latin typeface="Times New Roman"/>
                <a:ea typeface="Times New Roman"/>
                <a:cs typeface="Times New Roman"/>
                <a:sym typeface="Times New Roman"/>
              </a:rPr>
              <a:t> 8; 4,4%). 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pl" sz="900">
                <a:latin typeface="Times New Roman"/>
                <a:ea typeface="Times New Roman"/>
                <a:cs typeface="Times New Roman"/>
                <a:sym typeface="Times New Roman"/>
              </a:rPr>
              <a:t>Podobnie dla pytania </a:t>
            </a:r>
            <a:r>
              <a:rPr b="1" i="1" lang="pl" sz="9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 uważasz, że multidyscyplinarny zespół jest w stanie zwiększyć skuteczność programu?</a:t>
            </a:r>
            <a:r>
              <a:rPr b="1" lang="pl" sz="900">
                <a:latin typeface="Times New Roman"/>
                <a:ea typeface="Times New Roman"/>
                <a:cs typeface="Times New Roman"/>
                <a:sym typeface="Times New Roman"/>
              </a:rPr>
              <a:t>: w większości przypadków wskazywana była odpowiedź twierdząca (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9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900">
                <a:latin typeface="Times New Roman"/>
                <a:ea typeface="Times New Roman"/>
                <a:cs typeface="Times New Roman"/>
                <a:sym typeface="Times New Roman"/>
              </a:rPr>
              <a:t> 173; 95,1% vs 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9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i="1" lang="pl" sz="9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900">
                <a:latin typeface="Times New Roman"/>
                <a:ea typeface="Times New Roman"/>
                <a:cs typeface="Times New Roman"/>
                <a:sym typeface="Times New Roman"/>
              </a:rPr>
              <a:t> 9; 4,9%). 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36"/>
          <p:cNvSpPr txBox="1"/>
          <p:nvPr>
            <p:ph type="ctrTitle"/>
          </p:nvPr>
        </p:nvSpPr>
        <p:spPr>
          <a:xfrm>
            <a:off x="3463100" y="394501"/>
            <a:ext cx="2152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pl" sz="2400">
                <a:latin typeface="Times New Roman"/>
                <a:ea typeface="Times New Roman"/>
                <a:cs typeface="Times New Roman"/>
                <a:sym typeface="Times New Roman"/>
              </a:rPr>
              <a:t>Wyniki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1" name="Google Shape;3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7922" y="1761236"/>
            <a:ext cx="2486400" cy="198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6138" y="1761221"/>
            <a:ext cx="2486400" cy="198996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6"/>
          <p:cNvSpPr txBox="1"/>
          <p:nvPr/>
        </p:nvSpPr>
        <p:spPr>
          <a:xfrm>
            <a:off x="6178525" y="4018600"/>
            <a:ext cx="2436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Czy uważasz, że multidyscyplinarny zespół jest w stanie zwiększyć zasięg programu?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36"/>
          <p:cNvSpPr txBox="1"/>
          <p:nvPr/>
        </p:nvSpPr>
        <p:spPr>
          <a:xfrm>
            <a:off x="3353700" y="4018600"/>
            <a:ext cx="2436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Czy uważasz, że multidyscyplinarny zespół jest w stanie zwiększyć skuteczność programu?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>
            <p:ph type="ctrTitle"/>
          </p:nvPr>
        </p:nvSpPr>
        <p:spPr>
          <a:xfrm>
            <a:off x="311950" y="1117500"/>
            <a:ext cx="28440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Następnie pytania </a:t>
            </a:r>
            <a:r>
              <a:rPr b="1" i="1" lang="pl" sz="10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 wiesz czym się zajmuje terapeuta w projekcie?</a:t>
            </a: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: większość badanych udzieliło odpowiedzi twierdzącej (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 18; 90,0% vs 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 2; 10,0%).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W przypadku pytania </a:t>
            </a:r>
            <a:r>
              <a:rPr b="1" i="1" lang="pl" sz="10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 uważasz, że jego obecność jest niezbędna dla dobra projektu?</a:t>
            </a: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: większość badanych osób udzieliła odpowiedzi twierdzącej (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10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 18; 90,0% vs 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-25000" i="1" lang="pl" sz="10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i="1" lang="pl" sz="1000"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r>
              <a:rPr b="1" lang="pl" sz="1000">
                <a:latin typeface="Times New Roman"/>
                <a:ea typeface="Times New Roman"/>
                <a:cs typeface="Times New Roman"/>
                <a:sym typeface="Times New Roman"/>
              </a:rPr>
              <a:t> 2; 10,0%).  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t/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7"/>
          <p:cNvSpPr txBox="1"/>
          <p:nvPr>
            <p:ph type="ctrTitle"/>
          </p:nvPr>
        </p:nvSpPr>
        <p:spPr>
          <a:xfrm>
            <a:off x="3463100" y="394501"/>
            <a:ext cx="21525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pl" sz="2400">
                <a:latin typeface="Times New Roman"/>
                <a:ea typeface="Times New Roman"/>
                <a:cs typeface="Times New Roman"/>
                <a:sym typeface="Times New Roman"/>
              </a:rPr>
              <a:t>Wyniki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1" name="Google Shape;36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3900" y="1801962"/>
            <a:ext cx="2528325" cy="202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242" y="1801951"/>
            <a:ext cx="2528337" cy="202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7"/>
          <p:cNvSpPr txBox="1"/>
          <p:nvPr/>
        </p:nvSpPr>
        <p:spPr>
          <a:xfrm>
            <a:off x="3463100" y="3963775"/>
            <a:ext cx="2436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Czy uważasz, że jego obecność jest niezbędna dla dobra projektu?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6303900" y="3963775"/>
            <a:ext cx="2436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Czy wiesz czym się zajmuje terapeuta w projekcie?</a:t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/>
        </p:nvSpPr>
        <p:spPr>
          <a:xfrm>
            <a:off x="373775" y="260300"/>
            <a:ext cx="82401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7" lvl="0" marL="420624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r>
              <a:rPr i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„</a:t>
            </a:r>
            <a:r>
              <a:rPr b="1" i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Wspólna Inicjatywa Architektoniczna  (WIA) </a:t>
            </a:r>
            <a:r>
              <a:rPr i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to innowacyjny i interdyscyplinarny projekt, którego celem jest niesienie pomocy osobom z różnymi niepełnosprawnościami w usuwaniu barier architektonicznych, technicznych i w komunikowaniu się. Projekt organizowany jest przez: Wydział Architektury Politechniki Wrocławskiej, Wydział Architektury Wnętrz i Wzornictwa ASP, Wydział Fizjoterapii AWF Wrocław Kierunek Terapia Zajęciowa oraz Kierunek Fizjoterapia a także przez Stowarzyszenie Wspierania Rozwoju Osób Niepełnosprawnych.”</a:t>
            </a:r>
            <a:endParaRPr i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6259480" y="1699509"/>
            <a:ext cx="263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>
                <a:solidFill>
                  <a:schemeClr val="lt1"/>
                </a:solidFill>
              </a:rPr>
              <a:t>d</a:t>
            </a:r>
            <a:r>
              <a:rPr i="1" lang="pl">
                <a:solidFill>
                  <a:schemeClr val="lt1"/>
                </a:solidFill>
              </a:rPr>
              <a:t>r Dominika Zawadzka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371" name="Google Shape;37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583" y="2166645"/>
            <a:ext cx="1935286" cy="193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0151" y="2166645"/>
            <a:ext cx="19442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4367" y="2166645"/>
            <a:ext cx="19442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5935" y="2166645"/>
            <a:ext cx="194421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 txBox="1"/>
          <p:nvPr/>
        </p:nvSpPr>
        <p:spPr>
          <a:xfrm>
            <a:off x="495750" y="4362675"/>
            <a:ext cx="82917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7"/>
              </a:rPr>
              <a:t>http://awf.wroc.pl/pl/news/item/5/5736/Gala_Wspolnej_Inicjatywy_Architektonicznej/(dostęp:05.01.2019)</a:t>
            </a:r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150" y="419963"/>
            <a:ext cx="2582150" cy="43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04" y="2294300"/>
            <a:ext cx="3237275" cy="24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9"/>
          <p:cNvSpPr/>
          <p:nvPr/>
        </p:nvSpPr>
        <p:spPr>
          <a:xfrm>
            <a:off x="6804300" y="2491200"/>
            <a:ext cx="877800" cy="14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6348" y="2071225"/>
            <a:ext cx="1495441" cy="26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 txBox="1"/>
          <p:nvPr/>
        </p:nvSpPr>
        <p:spPr>
          <a:xfrm>
            <a:off x="477800" y="435650"/>
            <a:ext cx="5438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“Rola zespołu interdyscyplinarnego w procesie terapii zajęciowej. Studium przypadku dziecka ze spektrum autyzmu”</a:t>
            </a:r>
            <a:endParaRPr b="1"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/>
          <p:nvPr>
            <p:ph type="title"/>
          </p:nvPr>
        </p:nvSpPr>
        <p:spPr>
          <a:xfrm>
            <a:off x="1215750" y="349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Usytuowanie klienta w centrum:</a:t>
            </a:r>
            <a:endParaRPr b="1"/>
          </a:p>
        </p:txBody>
      </p:sp>
      <p:pic>
        <p:nvPicPr>
          <p:cNvPr descr="Znalezione obrazy dla zapytania klient w centrum" id="390" name="Google Shape;39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201" y="1304423"/>
            <a:ext cx="4245049" cy="32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/>
          <p:nvPr>
            <p:ph type="ctrTitle"/>
          </p:nvPr>
        </p:nvSpPr>
        <p:spPr>
          <a:xfrm>
            <a:off x="295450" y="1222076"/>
            <a:ext cx="4109400" cy="287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1.  Adamus-Matuszyńska A, Interdyscyplinarność public relations, Prace naukowe / Akademia Ekonomiczna w Katowicach, Katowice, 2006, s. 13-23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2. Andruszkiewicz A, Banaszewicz M, Promocja zdrowia dla studentów studiów licencjackich kierunku pielęgniarstwo i położnictwo Tom I. Teoretyczne podstawy promocji zdrowia, CZELEJ, 2008, Lublin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3. Bedyńska, S, Brzezicka, A,  Statystyczny drogowskaz,  Warszawa: Academica, wyd1., 2007, Warszawa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4. Bedyńska, S, Książek, M, Praktyczny przewodnik wykorzystania modeli regresji oraz równań strukturalnych, Warszawa: Akademickie Sedno, wyd1., 2012, Warszawa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5. Bernard CK, Anita WP, Multidisciplinarity, interdisciplinarity and transdisciplinarity in health research, services, education and policy: 1. Definitions, objectives, and evidence of effectiveness. Clinical and Investigative Medicine, (2006), 29 (6), s. 351-364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6. Białek-Dratwa A, Kukielczak A, Czech N, Gętek M, Kampanie społeczne przykładem sposobu propagowania zasad zdrowego żywienia, Probl Hig Epidemiol, 2012, 93(2), s. 414-419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7. Brotherton FA, Thomas LL., Wisotzek IE, Milan MA, Social Skills Training in the Rehabilitation of Patients with Traumatic Closed Head Injury.  Arch Phys Med Rehabll Vol69, October 1999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8. Czerw A, Marketing w ochronie zdrowia, Difin, Warszawa, 2010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9. Daniels K, Auguste T, Moving forward in patient safety: Multidisciplinary team training, Seminars in perinatology, 2013, 37, s. 146–150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10. Demidowicz J, Kowalska J Tyszko P, Local programs of cancer prevention in realization of the National Health Program on the example of selected voivodeships. Probl Hig Epidemiol  2010, 91(3): s. 463-467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41"/>
          <p:cNvSpPr txBox="1"/>
          <p:nvPr>
            <p:ph type="ctrTitle"/>
          </p:nvPr>
        </p:nvSpPr>
        <p:spPr>
          <a:xfrm>
            <a:off x="4678150" y="1134751"/>
            <a:ext cx="4109400" cy="287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11. Duggan R, Reflection as a means to foster client-cen-tred practice, Canadian Journal of Occupational Therapy, 72, 2, s. 103-112.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12. Fichna J, Osajda K, Pieniądz A, Skowron B, Interdyscyplinarność z perspektywy młodych badaczy, NAUKA 4/2015, s. 161-183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13. Field A, Discovering statistics using IBM SPSS statistics, 2009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14. Gupta J, Taff S, The illusion of client-centred practice, Scandinavian Journal of Occupational Therapy. 2015, 22, s. 244–251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15. http://</a:t>
            </a:r>
            <a:r>
              <a:rPr b="1" lang="pl" sz="7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www.wymagamy.pl/roznorodnosc-w-zespole-szansa-czy-zagrozenie/(dostęp:29.12.2018)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16. Janus E, Terapeuta zajęciowy i jego rola w pracy z osobami z niepełnosprawnością, zagrożonymi wykluczeniem społecznym, Acta Universitatis Lodziensis. Folia Sociologica, 2017, 60: 57-67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17. Jones GR, George JM, The Experience and Evolution of Trust: Implications for Cooperation and Teamwork, Academy of Management Review, 1998, Vol. 23, No. 3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18. Kaczmarczyk M, Trafiałek E, Aktywizacja osób w starszym wieku jako szansa na pomyślne starzenie, Gerontologia polska, tom 15, nr 4, s. 116–118 ISSN 1425–4956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19. Karski JB, Promocja zdrowia dziś i perspektywy jej rozwoju w Europie, CeDeWu Warszawa, 2009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20. Kautsch M, Zarządzanie w opiece zdrowotnej, Nowe wyzwania, Warszawa, 2010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21. Kożusznik B, Kierowanie zespołem pracowniczym, PWE, Warszawa, 2005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">
                <a:latin typeface="Times New Roman"/>
                <a:ea typeface="Times New Roman"/>
                <a:cs typeface="Times New Roman"/>
                <a:sym typeface="Times New Roman"/>
              </a:rPr>
              <a:t>22. Kunecka D, Kamińska M, Karakiewicz B, Analiza czynników wpływający na zadowolenie z wykonanej pracy w grupie zawodowej pielęgniarek. Badanie wstępne, Samodzielna Pracownia Pielęgniarstwa rodzinnego, Pomorska Akademia Medyczna w Szczecinie, Problemy Pielęgniarstwa, Szczecin, 2007, nr 2,3, s. 192-196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1"/>
          <p:cNvSpPr txBox="1"/>
          <p:nvPr>
            <p:ph type="ctrTitle"/>
          </p:nvPr>
        </p:nvSpPr>
        <p:spPr>
          <a:xfrm>
            <a:off x="3362550" y="342676"/>
            <a:ext cx="24189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b="1" lang="pl" sz="2400">
                <a:latin typeface="Times New Roman"/>
                <a:ea typeface="Times New Roman"/>
                <a:cs typeface="Times New Roman"/>
                <a:sym typeface="Times New Roman"/>
              </a:rPr>
              <a:t>Piśmiennictwo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"/>
          <p:cNvSpPr txBox="1"/>
          <p:nvPr>
            <p:ph type="title"/>
          </p:nvPr>
        </p:nvSpPr>
        <p:spPr>
          <a:xfrm>
            <a:off x="2778450" y="3844925"/>
            <a:ext cx="4212900" cy="9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Dziękuje za uwagę!</a:t>
            </a:r>
            <a:endParaRPr b="1"/>
          </a:p>
        </p:txBody>
      </p:sp>
      <p:pic>
        <p:nvPicPr>
          <p:cNvPr descr="https://scontent.fwaw3-1.fna.fbcdn.net/v/t1.15752-9/33040190_1693895514023079_1985004360882454528_n.jpg?_nc_cat=0&amp;oh=cb65ceada4fca03003c3d228d3e8f79d&amp;oe=5B8B67D2" id="403" name="Google Shape;40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5651" y="422165"/>
            <a:ext cx="3334951" cy="333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375" y="595925"/>
            <a:ext cx="1793450" cy="12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8000" y="294450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50" y="595925"/>
            <a:ext cx="1793450" cy="12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75" y="2944500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378300" y="25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Wprowadzenie:</a:t>
            </a:r>
            <a:endParaRPr b="1"/>
          </a:p>
        </p:txBody>
      </p:sp>
      <p:sp>
        <p:nvSpPr>
          <p:cNvPr id="262" name="Google Shape;262;p27"/>
          <p:cNvSpPr txBox="1"/>
          <p:nvPr>
            <p:ph idx="1" type="body"/>
          </p:nvPr>
        </p:nvSpPr>
        <p:spPr>
          <a:xfrm>
            <a:off x="378300" y="1210200"/>
            <a:ext cx="8387400" cy="32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 ostatnich latach można zaobserwować zwiększone zainteresowanie projektami zdrowotnymi i społecznymi w krajach Unii Europejskiej, w tym także w Polsce. Liczba interwencji zdrowotnych, które mają wpływać na poprawę jakości życia, stale wzrasta.</a:t>
            </a:r>
            <a:endParaRPr b="1" sz="1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Statystyki podają , że ludzie coraz częściej interesują się swoim zdrowiem. Potrzeba wiedzy w tematyce profilaktyki, epidemiologii, etiologii oraz skutków chorób i zagrożeń z roku na rok wzrasta. </a:t>
            </a:r>
            <a:endParaRPr b="1" sz="1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1264175" y="4387475"/>
            <a:ext cx="6619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Czerw A.: Marketing w ochronie zdrowia. Difin Warszawa 2010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301100" y="320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Program zdrowotno-społeczny:</a:t>
            </a:r>
            <a:endParaRPr b="1"/>
          </a:p>
        </p:txBody>
      </p:sp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347825" y="1025575"/>
            <a:ext cx="8421900" cy="37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Definicja (art. 5 ust. 30 Ustawy) 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pl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Program zdrowotno-społeczny </a:t>
            </a:r>
            <a:r>
              <a:rPr b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– zespół zaplanowanych i zamierzonych działań z zakresu opieki zdrowotnej ocenianych jako skuteczne, bezpieczne i uzasadnione, umożliwiających w określonym terminie osiągnięcie założonych celów, polegających na wykrywaniu i zrealizowaniu określonych potrzeb zdrowotnych oraz poprawy stanu zdrowia określonej grupy świadczeniobiorców, finansowany ze środków publicznych.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Ustawa z 27.08.2004 r. </a:t>
            </a:r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 świadczeniach opieki zdrowotnej </a:t>
            </a:r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finansowanych ze środków </a:t>
            </a:r>
            <a:r>
              <a:rPr lang="pl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pl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ublicznych </a:t>
            </a:r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(Dz. U. 2008 Nr 164 poz. 1027 z późn. zm.)</a:t>
            </a:r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0" name="Google Shape;2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0553"/>
            <a:ext cx="6634050" cy="18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>
            <p:ph type="title"/>
          </p:nvPr>
        </p:nvSpPr>
        <p:spPr>
          <a:xfrm>
            <a:off x="293700" y="2979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Interdyscyplinarność:</a:t>
            </a:r>
            <a:endParaRPr b="1"/>
          </a:p>
        </p:txBody>
      </p:sp>
      <p:sp>
        <p:nvSpPr>
          <p:cNvPr id="276" name="Google Shape;276;p29"/>
          <p:cNvSpPr txBox="1"/>
          <p:nvPr>
            <p:ph idx="1" type="body"/>
          </p:nvPr>
        </p:nvSpPr>
        <p:spPr>
          <a:xfrm>
            <a:off x="340425" y="976900"/>
            <a:ext cx="8325900" cy="3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7" name="Google Shape;2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525" y="1726725"/>
            <a:ext cx="4072950" cy="19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338125" y="349750"/>
            <a:ext cx="82911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Obecność interdyscyplinarnej grupy pozwala:</a:t>
            </a:r>
            <a:endParaRPr b="1"/>
          </a:p>
        </p:txBody>
      </p:sp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451450" y="1032975"/>
            <a:ext cx="3855900" cy="3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6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45386" lvl="0" marL="27432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Char char="❖"/>
            </a:pPr>
            <a:r>
              <a:rPr b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przygotować dokładną analizę potrzeb,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45386" lvl="0" marL="27432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Char char="❖"/>
            </a:pPr>
            <a:r>
              <a:rPr b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poprawnie zaplanować działania i zasoby niezbędne do realizacji projektu, 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45386" lvl="0" marL="27432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Char char="❖"/>
            </a:pPr>
            <a:r>
              <a:rPr b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uzyskać oczekiwane efekty, 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45386" lvl="0" marL="27432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"/>
              <a:buChar char="❖"/>
            </a:pPr>
            <a:r>
              <a:rPr b="1" lang="pl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dotrzeć do określonej grupy odbiorców (uczestnicy projektu, ale także sponsorzy, wolontariusze, media itp.).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701" y="1493600"/>
            <a:ext cx="2982175" cy="260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75" y="1417313"/>
            <a:ext cx="2780375" cy="23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0975" y="1283025"/>
            <a:ext cx="2528200" cy="244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.png" id="291" name="Google Shape;29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0058" y="2082178"/>
            <a:ext cx="1313300" cy="13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1"/>
          <p:cNvSpPr txBox="1"/>
          <p:nvPr/>
        </p:nvSpPr>
        <p:spPr>
          <a:xfrm>
            <a:off x="660500" y="534025"/>
            <a:ext cx="27804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744825" y="548075"/>
            <a:ext cx="22908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Zespół jednolity</a:t>
            </a:r>
            <a:endParaRPr b="1"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5171600" y="534125"/>
            <a:ext cx="3243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Zespół interdyscyplinarny</a:t>
            </a:r>
            <a:endParaRPr b="1"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/>
          <p:nvPr/>
        </p:nvSpPr>
        <p:spPr>
          <a:xfrm>
            <a:off x="5025925" y="3521425"/>
            <a:ext cx="1495800" cy="798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2632700" y="3521425"/>
            <a:ext cx="1495800" cy="798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85600" y="2263000"/>
            <a:ext cx="1495800" cy="798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"/>
          <p:cNvSpPr/>
          <p:nvPr/>
        </p:nvSpPr>
        <p:spPr>
          <a:xfrm>
            <a:off x="6600900" y="2263000"/>
            <a:ext cx="1495800" cy="798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5870825" y="837625"/>
            <a:ext cx="1495800" cy="798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765275" y="466725"/>
            <a:ext cx="1495800" cy="798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1659725" y="896450"/>
            <a:ext cx="1495800" cy="7983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2"/>
          <p:cNvSpPr/>
          <p:nvPr/>
        </p:nvSpPr>
        <p:spPr>
          <a:xfrm>
            <a:off x="3333975" y="1694750"/>
            <a:ext cx="2536800" cy="1496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2"/>
          <p:cNvSpPr txBox="1"/>
          <p:nvPr/>
        </p:nvSpPr>
        <p:spPr>
          <a:xfrm>
            <a:off x="3883925" y="542325"/>
            <a:ext cx="12585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Kompetencje osobiste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5960425" y="913225"/>
            <a:ext cx="13110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Kompetencje społeczne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9" name="Google Shape;309;p32"/>
          <p:cNvSpPr txBox="1"/>
          <p:nvPr/>
        </p:nvSpPr>
        <p:spPr>
          <a:xfrm>
            <a:off x="6726925" y="2414200"/>
            <a:ext cx="13110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Kwalifikacje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1689125" y="980450"/>
            <a:ext cx="1437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Kompetencje </a:t>
            </a: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managerskie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2687300" y="3614625"/>
            <a:ext cx="13866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Kompetencje zawodowe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1044425" y="2414200"/>
            <a:ext cx="1437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Kursy i szkolenia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5080500" y="3672525"/>
            <a:ext cx="14370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Doświadczenie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3684675" y="1800950"/>
            <a:ext cx="17466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Zespół interdyscyplinarny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rehabilitacja fizyczno-społeczna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32"/>
          <p:cNvSpPr/>
          <p:nvPr/>
        </p:nvSpPr>
        <p:spPr>
          <a:xfrm rot="-1177634">
            <a:off x="1689130" y="1823939"/>
            <a:ext cx="359426" cy="309851"/>
          </a:xfrm>
          <a:custGeom>
            <a:rect b="b" l="l" r="r" t="t"/>
            <a:pathLst>
              <a:path extrusionOk="0" h="12394" w="14377">
                <a:moveTo>
                  <a:pt x="0" y="12394"/>
                </a:moveTo>
                <a:cubicBezTo>
                  <a:pt x="3628" y="7210"/>
                  <a:pt x="8718" y="2830"/>
                  <a:pt x="14377" y="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Google Shape;316;p32"/>
          <p:cNvSpPr/>
          <p:nvPr/>
        </p:nvSpPr>
        <p:spPr>
          <a:xfrm rot="-5844728">
            <a:off x="2146332" y="3228755"/>
            <a:ext cx="359409" cy="309836"/>
          </a:xfrm>
          <a:custGeom>
            <a:rect b="b" l="l" r="r" t="t"/>
            <a:pathLst>
              <a:path extrusionOk="0" h="12394" w="14377">
                <a:moveTo>
                  <a:pt x="0" y="12394"/>
                </a:moveTo>
                <a:cubicBezTo>
                  <a:pt x="3628" y="7210"/>
                  <a:pt x="8718" y="2830"/>
                  <a:pt x="14377" y="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Google Shape;317;p32"/>
          <p:cNvSpPr/>
          <p:nvPr/>
        </p:nvSpPr>
        <p:spPr>
          <a:xfrm rot="10347297">
            <a:off x="6703669" y="3311330"/>
            <a:ext cx="359410" cy="309837"/>
          </a:xfrm>
          <a:custGeom>
            <a:rect b="b" l="l" r="r" t="t"/>
            <a:pathLst>
              <a:path extrusionOk="0" h="12394" w="14377">
                <a:moveTo>
                  <a:pt x="0" y="12394"/>
                </a:moveTo>
                <a:cubicBezTo>
                  <a:pt x="3628" y="7210"/>
                  <a:pt x="8718" y="2830"/>
                  <a:pt x="14377" y="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Google Shape;318;p32"/>
          <p:cNvSpPr/>
          <p:nvPr/>
        </p:nvSpPr>
        <p:spPr>
          <a:xfrm rot="3281526">
            <a:off x="5461949" y="710943"/>
            <a:ext cx="359444" cy="309866"/>
          </a:xfrm>
          <a:custGeom>
            <a:rect b="b" l="l" r="r" t="t"/>
            <a:pathLst>
              <a:path extrusionOk="0" h="12394" w="14377">
                <a:moveTo>
                  <a:pt x="0" y="12394"/>
                </a:moveTo>
                <a:cubicBezTo>
                  <a:pt x="3628" y="7210"/>
                  <a:pt x="8718" y="2830"/>
                  <a:pt x="14377" y="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" name="Google Shape;319;p32"/>
          <p:cNvSpPr/>
          <p:nvPr/>
        </p:nvSpPr>
        <p:spPr>
          <a:xfrm rot="6336654">
            <a:off x="7067412" y="1794542"/>
            <a:ext cx="359421" cy="309846"/>
          </a:xfrm>
          <a:custGeom>
            <a:rect b="b" l="l" r="r" t="t"/>
            <a:pathLst>
              <a:path extrusionOk="0" h="12394" w="14377">
                <a:moveTo>
                  <a:pt x="0" y="12394"/>
                </a:moveTo>
                <a:cubicBezTo>
                  <a:pt x="3628" y="7210"/>
                  <a:pt x="8718" y="2830"/>
                  <a:pt x="14377" y="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0" name="Google Shape;320;p32"/>
          <p:cNvSpPr/>
          <p:nvPr/>
        </p:nvSpPr>
        <p:spPr>
          <a:xfrm rot="-8233240">
            <a:off x="4397502" y="3900501"/>
            <a:ext cx="359437" cy="309861"/>
          </a:xfrm>
          <a:custGeom>
            <a:rect b="b" l="l" r="r" t="t"/>
            <a:pathLst>
              <a:path extrusionOk="0" h="12394" w="14377">
                <a:moveTo>
                  <a:pt x="0" y="12394"/>
                </a:moveTo>
                <a:cubicBezTo>
                  <a:pt x="3628" y="7210"/>
                  <a:pt x="8718" y="2830"/>
                  <a:pt x="14377" y="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1" name="Google Shape;321;p32"/>
          <p:cNvSpPr/>
          <p:nvPr/>
        </p:nvSpPr>
        <p:spPr>
          <a:xfrm rot="1909828">
            <a:off x="3200887" y="710948"/>
            <a:ext cx="359420" cy="309845"/>
          </a:xfrm>
          <a:custGeom>
            <a:rect b="b" l="l" r="r" t="t"/>
            <a:pathLst>
              <a:path extrusionOk="0" h="12394" w="14377">
                <a:moveTo>
                  <a:pt x="0" y="12394"/>
                </a:moveTo>
                <a:cubicBezTo>
                  <a:pt x="3628" y="7210"/>
                  <a:pt x="8718" y="2830"/>
                  <a:pt x="14377" y="0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>
            <p:ph type="title"/>
          </p:nvPr>
        </p:nvSpPr>
        <p:spPr>
          <a:xfrm>
            <a:off x="657738" y="12582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Cel pracy:</a:t>
            </a:r>
            <a:endParaRPr b="1"/>
          </a:p>
        </p:txBody>
      </p:sp>
      <p:sp>
        <p:nvSpPr>
          <p:cNvPr id="327" name="Google Shape;327;p33"/>
          <p:cNvSpPr txBox="1"/>
          <p:nvPr>
            <p:ph idx="1" type="body"/>
          </p:nvPr>
        </p:nvSpPr>
        <p:spPr>
          <a:xfrm>
            <a:off x="3383550" y="756900"/>
            <a:ext cx="5366700" cy="19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9377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b="1" lang="pl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Przedstawienie potrzeby budowania interdyscyplinarnego zespołu przy planowaniu i realizacji projektów zdrowotno-społecznych, by zwiększyć skuteczność rehabilitacji fizyczno-społecznej.</a:t>
            </a:r>
            <a:endParaRPr b="1"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budow2.png" id="328" name="Google Shape;3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2501" y="2571750"/>
            <a:ext cx="3397876" cy="20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34"/>
          <p:cNvGraphicFramePr/>
          <p:nvPr/>
        </p:nvGraphicFramePr>
        <p:xfrm>
          <a:off x="353025" y="112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{CD770DB6-BA15-474F-8451-6DC7EE2208D7}</a:tableStyleId>
              </a:tblPr>
              <a:tblGrid>
                <a:gridCol w="2754650"/>
                <a:gridCol w="2767525"/>
                <a:gridCol w="2909100"/>
              </a:tblGrid>
              <a:tr h="108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Ankieta: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Ankieta: Projekty zdrowotno–społeczne na terenie Wrocławia </a:t>
                      </a:r>
                      <a:b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</a:t>
                      </a:r>
                      <a:r>
                        <a:rPr b="1" lang="pl" sz="1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182)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Ankieta: Rola i znaczenie udziału terapeuty w zespole interdyscyplinarnym podczas prac nad programami zdrowotno-społecznymi (N</a:t>
                      </a:r>
                      <a:r>
                        <a:rPr b="1" lang="pl" sz="10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=20)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Ilość ankietowanych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182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Zakres wiekowy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18-70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20-29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		</a:t>
                      </a:r>
                      <a:endParaRPr b="1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4" name="Google Shape;334;p34"/>
          <p:cNvSpPr txBox="1"/>
          <p:nvPr/>
        </p:nvSpPr>
        <p:spPr>
          <a:xfrm>
            <a:off x="2847050" y="300625"/>
            <a:ext cx="41094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3107675" y="3706550"/>
            <a:ext cx="56766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Sposobem doboru próby była losowość. Autor badań zadbał, żeby przeprowadzony eksperyment był wiarygodny i przeprowadzony rzetelnie, dlatego badania zostały przeprowadzone na losowej grupie badanych mieszkańców Wrocławia.</a:t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